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85" r:id="rId4"/>
    <p:sldId id="287" r:id="rId5"/>
    <p:sldId id="273" r:id="rId6"/>
    <p:sldId id="274" r:id="rId7"/>
    <p:sldId id="276" r:id="rId8"/>
    <p:sldId id="275" r:id="rId9"/>
    <p:sldId id="259" r:id="rId10"/>
    <p:sldId id="270" r:id="rId11"/>
    <p:sldId id="260" r:id="rId12"/>
    <p:sldId id="272" r:id="rId13"/>
    <p:sldId id="271" r:id="rId14"/>
    <p:sldId id="262" r:id="rId15"/>
    <p:sldId id="267" r:id="rId16"/>
    <p:sldId id="264" r:id="rId17"/>
    <p:sldId id="280" r:id="rId18"/>
    <p:sldId id="281" r:id="rId19"/>
    <p:sldId id="284" r:id="rId20"/>
    <p:sldId id="265" r:id="rId21"/>
    <p:sldId id="266" r:id="rId22"/>
    <p:sldId id="278" r:id="rId23"/>
    <p:sldId id="283" r:id="rId24"/>
    <p:sldId id="286" r:id="rId25"/>
    <p:sldId id="288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78" autoAdjust="0"/>
    <p:restoredTop sz="94635" autoAdjust="0"/>
  </p:normalViewPr>
  <p:slideViewPr>
    <p:cSldViewPr>
      <p:cViewPr varScale="1">
        <p:scale>
          <a:sx n="49" d="100"/>
          <a:sy n="49" d="100"/>
        </p:scale>
        <p:origin x="-115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7EC3FE6-62A8-4455-A77D-65B5FA538E36}" type="datetimeFigureOut">
              <a:rPr lang="en-US"/>
              <a:pPr>
                <a:defRPr/>
              </a:pPr>
              <a:t>3/19/2013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D2133DE-DD54-4593-A466-DD689EDF7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zh-CN" smtClean="0"/>
              <a:t> </a:t>
            </a: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AA204CA-5880-458D-82A6-EE1ADC75555B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2835531-C3A7-4A51-90CA-5551B4615230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zh-CN" smtClean="0"/>
              <a:t> </a:t>
            </a: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DF738EB-251D-4DC5-A5B1-E19FEC645DAD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zh-CN" smtClean="0"/>
              <a:t> </a:t>
            </a: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671658-CEEF-423F-8869-B642E2ADB964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FA1E21E-57E0-48AA-B24A-A0A70EA35A83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zh-CN" smtClean="0"/>
              <a:t> </a:t>
            </a:r>
          </a:p>
          <a:p>
            <a:pPr>
              <a:spcBef>
                <a:spcPct val="0"/>
              </a:spcBef>
            </a:pPr>
            <a:endParaRPr lang="en-US" altLang="zh-CN" smtClean="0"/>
          </a:p>
          <a:p>
            <a:pPr>
              <a:spcBef>
                <a:spcPct val="0"/>
              </a:spcBef>
            </a:pPr>
            <a:r>
              <a:rPr lang="en-US" b="1" smtClean="0"/>
              <a:t>Local Products</a:t>
            </a:r>
            <a:r>
              <a:rPr lang="en-US" smtClean="0"/>
              <a:t>:  Same as before.</a:t>
            </a:r>
          </a:p>
          <a:p>
            <a:pPr>
              <a:spcBef>
                <a:spcPct val="0"/>
              </a:spcBef>
            </a:pPr>
            <a:endParaRPr lang="en-US" altLang="zh-CN" smtClean="0"/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B7535CC-B849-4C93-B2EF-D609D9705EE3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zh-CN" smtClean="0"/>
              <a:t> 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88B6A71-281D-4C59-8EBE-0AAAA6525119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zh-CN" smtClean="0"/>
              <a:t> </a:t>
            </a: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2A0527-6E8A-4262-BCC0-5F4C63F69494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 </a:t>
            </a:r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EEA9191-BD90-44DC-BD03-699D602E21B0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zh-CN" smtClean="0"/>
              <a:t> </a:t>
            </a:r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9A386B8-54E1-4E0B-80DB-107FC1097831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952985C-C905-4AD5-A73C-D407E05E30EE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zh-CN" smtClean="0"/>
              <a:t> </a:t>
            </a: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486EDAE-1102-45F2-B7E4-7CAFF5F079C1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zh-CN" smtClean="0"/>
              <a:t> 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1E73FF5-78B6-4571-BB36-DE78C1BCC73B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zh-CN" smtClean="0"/>
              <a:t> </a:t>
            </a:r>
            <a:endParaRPr lang="en-US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3B8C9E-54DA-4D05-ACEB-E721B9018833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zh-CN" smtClean="0"/>
              <a:t> </a:t>
            </a:r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r>
              <a:rPr lang="en-US" altLang="zh-CN" smtClean="0"/>
              <a:t>《</a:t>
            </a:r>
            <a:r>
              <a:rPr lang="zh-CN" altLang="en-US" smtClean="0"/>
              <a:t>百城烟水</a:t>
            </a:r>
            <a:r>
              <a:rPr lang="en-US" altLang="zh-CN" smtClean="0"/>
              <a:t>》</a:t>
            </a:r>
            <a:r>
              <a:rPr lang="zh-CN" altLang="en-US" smtClean="0"/>
              <a:t>。该书是一部苏州地方文献专集，记述当时苏州府及其所属的吴县、长洲、吴江、常熟、昆山、嘉定、太仓、崇明等各州县的山川形胜、寺观名刹园林宅第、名胜古迹；并在各条目下辑录了自唐宋以来，特别是明末清初诗家的登临怀古之作。每条诠叙简略，而所录题咏至夥</a:t>
            </a:r>
            <a:endParaRPr lang="en-US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4571717-BB00-4BA7-8E45-949486CD3168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zh-CN" smtClean="0"/>
              <a:t> </a:t>
            </a:r>
            <a:endParaRPr lang="en-US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E4A1157-C0A5-4931-B5FB-4D3DAE66FDD0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zh-CN" altLang="en-US" smtClean="0"/>
              <a:t> </a:t>
            </a:r>
            <a:endParaRPr lang="en-US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15112FA-5643-4BF9-8DFA-B475BD1CA599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053915-A587-483F-A0B1-03817B9F865F}" type="datetimeFigureOut">
              <a:rPr lang="en-US"/>
              <a:pPr>
                <a:defRPr/>
              </a:pPr>
              <a:t>3/19/2013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D29F9C-AFCC-42AF-99AD-A2E4E7A3FF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FE610-3EAB-4D13-8511-FB1F961FD3E2}" type="datetimeFigureOut">
              <a:rPr lang="en-US"/>
              <a:pPr>
                <a:defRPr/>
              </a:pPr>
              <a:t>3/19/2013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D10DC-3270-470A-8A11-EE5A1BA4E2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87F63-E1D0-4DB1-A09F-4A8585733425}" type="datetimeFigureOut">
              <a:rPr lang="en-US"/>
              <a:pPr>
                <a:defRPr/>
              </a:pPr>
              <a:t>3/19/2013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1C7B8-AEB6-4204-A71F-D94AF5DF4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2158E-0EBF-4DBD-925A-4C27821CC613}" type="datetimeFigureOut">
              <a:rPr lang="en-US"/>
              <a:pPr>
                <a:defRPr/>
              </a:pPr>
              <a:t>3/19/2013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F7D4E-4A1F-4C6D-954F-CC5F18DCB8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F65638-57F6-4637-B90B-627054B8C72C}" type="datetimeFigureOut">
              <a:rPr lang="en-US"/>
              <a:pPr>
                <a:defRPr/>
              </a:pPr>
              <a:t>3/19/2013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12F3724-B20F-485F-9DFE-E96C30146F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0F2D8-72F3-43DD-91F9-3056C5A61910}" type="datetimeFigureOut">
              <a:rPr lang="en-US"/>
              <a:pPr>
                <a:defRPr/>
              </a:pPr>
              <a:t>3/19/2013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48E50-0D9A-4FD3-B941-BC3910422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3AEDB18-26A8-4B8C-8780-2029E68A274C}" type="datetimeFigureOut">
              <a:rPr lang="en-US"/>
              <a:pPr>
                <a:defRPr/>
              </a:pPr>
              <a:t>3/19/2013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798F25-2D8C-45DE-9FB5-B3FE9549E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3A20F-21FC-4F7A-A8EB-7C51DD24B703}" type="datetimeFigureOut">
              <a:rPr lang="en-US"/>
              <a:pPr>
                <a:defRPr/>
              </a:pPr>
              <a:t>3/19/2013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6CE4A-8828-4E6C-90E4-3E78791BAF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925C78-513E-4BE0-BC36-FEDF7E651F67}" type="datetimeFigureOut">
              <a:rPr lang="en-US"/>
              <a:pPr>
                <a:defRPr/>
              </a:pPr>
              <a:t>3/19/2013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FBF760-0359-4B29-AF87-C0F01B976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A683DAC-B9F7-40C3-8EC0-62CF21319244}" type="datetimeFigureOut">
              <a:rPr lang="en-US"/>
              <a:pPr>
                <a:defRPr/>
              </a:pPr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895F79-03F8-4B2B-9E8B-DDAE0E0E53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owchart: Process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68AB07-A10B-468B-9FBD-EC60A0CB2528}" type="datetimeFigureOut">
              <a:rPr lang="en-US"/>
              <a:pPr>
                <a:defRPr/>
              </a:pPr>
              <a:t>3/19/2013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7E8AB6E-1B4A-4E25-AC91-2A656DFDF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B9CA28E-C157-4150-A307-D3725D5A7667}" type="datetimeFigureOut">
              <a:rPr lang="en-US"/>
              <a:pPr>
                <a:defRPr/>
              </a:pPr>
              <a:t>3/19/2013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14C960E-7CF5-40AE-B10C-57150A5FE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75" r:id="rId7"/>
    <p:sldLayoutId id="2147483676" r:id="rId8"/>
    <p:sldLayoutId id="2147483677" r:id="rId9"/>
    <p:sldLayoutId id="2147483668" r:id="rId10"/>
    <p:sldLayoutId id="214748366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2209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tx2">
                    <a:satMod val="130000"/>
                  </a:schemeClr>
                </a:solidFill>
              </a:rPr>
              <a:t>Chinese Local Gazetteers  </a:t>
            </a:r>
            <a:br>
              <a:rPr lang="en-US" sz="48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- Layout and Content</a:t>
            </a:r>
            <a:endParaRPr lang="en-US" sz="3200" i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524000"/>
          </a:xfrm>
        </p:spPr>
        <p:txBody>
          <a:bodyPr>
            <a:normAutofit lnSpcReduction="10000"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Haihui Zhang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/>
              <a:t>University of Pittsburgh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/>
              <a:t>March 19, 2013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/>
              <a:t>San Diego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zh-CN" altLang="en-US" sz="32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altLang="zh-CN" sz="3200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altLang="zh-CN" sz="3200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3200" dirty="0">
                <a:solidFill>
                  <a:schemeClr val="tx2">
                    <a:satMod val="130000"/>
                  </a:schemeClr>
                </a:solidFill>
              </a:rPr>
              <a:t>Types of Local </a:t>
            </a: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Gazetteers: Traditional (Cont.)</a:t>
            </a:r>
            <a:endParaRPr lang="en-US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en-US" altLang="zh-CN" sz="2000" dirty="0" smtClean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sz="2000" dirty="0" smtClean="0">
                <a:solidFill>
                  <a:srgbClr val="FF0000"/>
                </a:solidFill>
              </a:rPr>
              <a:t>By Subject: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en-US" altLang="zh-CN" sz="2000" dirty="0" smtClean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sz="2000" dirty="0" smtClean="0"/>
              <a:t>For Institutes/Agencies/</a:t>
            </a:r>
            <a:r>
              <a:rPr lang="en-US" sz="2000" dirty="0" smtClean="0"/>
              <a:t>Military </a:t>
            </a:r>
            <a:r>
              <a:rPr lang="en-US" sz="2000" dirty="0"/>
              <a:t>fortress</a:t>
            </a:r>
            <a:endParaRPr lang="en-US" altLang="zh-CN" sz="2000" dirty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zh-CN" altLang="en-US" sz="1800" dirty="0" smtClean="0"/>
              <a:t>岳陽慎修</a:t>
            </a:r>
            <a:r>
              <a:rPr lang="zh-CN" altLang="en-US" sz="1800" dirty="0" smtClean="0">
                <a:solidFill>
                  <a:srgbClr val="FF0000"/>
                </a:solidFill>
              </a:rPr>
              <a:t>書院</a:t>
            </a:r>
            <a:r>
              <a:rPr lang="zh-CN" altLang="en-US" sz="1800" dirty="0"/>
              <a:t>志  </a:t>
            </a:r>
            <a:r>
              <a:rPr lang="zh-CN" altLang="en-US" sz="1800" dirty="0" smtClean="0"/>
              <a:t>   衡陽紫雲峰</a:t>
            </a:r>
            <a:r>
              <a:rPr lang="zh-CN" altLang="en-US" sz="1800" dirty="0" smtClean="0">
                <a:solidFill>
                  <a:srgbClr val="FF0000"/>
                </a:solidFill>
              </a:rPr>
              <a:t>佛國禪寺</a:t>
            </a:r>
            <a:r>
              <a:rPr lang="zh-CN" altLang="en-US" sz="1800" dirty="0" smtClean="0"/>
              <a:t>通志     山</a:t>
            </a:r>
            <a:r>
              <a:rPr lang="zh-CN" altLang="en-US" sz="1800" dirty="0"/>
              <a:t>海</a:t>
            </a:r>
            <a:r>
              <a:rPr lang="zh-CN" altLang="en-US" sz="1800" dirty="0">
                <a:solidFill>
                  <a:srgbClr val="FF0000"/>
                </a:solidFill>
              </a:rPr>
              <a:t>關</a:t>
            </a:r>
            <a:r>
              <a:rPr lang="zh-CN" altLang="en-US" sz="1800" dirty="0"/>
              <a:t>志</a:t>
            </a:r>
            <a:endParaRPr lang="en-US" altLang="zh-CN" sz="1800" dirty="0" smtClean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zh-CN" altLang="en-US" sz="1800" dirty="0" smtClean="0"/>
              <a:t>滸墅</a:t>
            </a:r>
            <a:r>
              <a:rPr lang="zh-CN" altLang="en-US" sz="1800" dirty="0" smtClean="0">
                <a:solidFill>
                  <a:srgbClr val="FF0000"/>
                </a:solidFill>
              </a:rPr>
              <a:t>關</a:t>
            </a:r>
            <a:r>
              <a:rPr lang="zh-CN" altLang="en-US" sz="1800" dirty="0" smtClean="0"/>
              <a:t>志</a:t>
            </a:r>
            <a:r>
              <a:rPr lang="en-US" altLang="zh-CN" sz="1800" dirty="0" smtClean="0"/>
              <a:t>       </a:t>
            </a:r>
            <a:r>
              <a:rPr lang="zh-CN" altLang="en-US" sz="1800" dirty="0" smtClean="0"/>
              <a:t>盧州</a:t>
            </a:r>
            <a:r>
              <a:rPr lang="zh-CN" altLang="en-US" sz="1800" dirty="0" smtClean="0">
                <a:solidFill>
                  <a:srgbClr val="FF0000"/>
                </a:solidFill>
              </a:rPr>
              <a:t>衛</a:t>
            </a:r>
            <a:r>
              <a:rPr lang="zh-CN" altLang="en-US" sz="1800" dirty="0" smtClean="0"/>
              <a:t>志        瀏</a:t>
            </a:r>
            <a:r>
              <a:rPr lang="zh-CN" altLang="en-US" sz="1800" dirty="0"/>
              <a:t>陽</a:t>
            </a:r>
            <a:r>
              <a:rPr lang="zh-CN" altLang="en-US" sz="1800" dirty="0">
                <a:solidFill>
                  <a:srgbClr val="FF0000"/>
                </a:solidFill>
              </a:rPr>
              <a:t>敬學堂</a:t>
            </a:r>
            <a:r>
              <a:rPr lang="zh-CN" altLang="en-US" sz="1800" dirty="0" smtClean="0"/>
              <a:t>志。。。</a:t>
            </a:r>
            <a:endParaRPr lang="en-US" altLang="zh-CN" sz="1800" dirty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en-US" altLang="zh-CN" sz="2000" dirty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sz="2000" dirty="0" smtClean="0"/>
              <a:t>For </a:t>
            </a:r>
            <a:r>
              <a:rPr lang="en-US" sz="2000" dirty="0" smtClean="0"/>
              <a:t>Special contents</a:t>
            </a:r>
            <a:endParaRPr lang="en-US" sz="2000" dirty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zh-CN" altLang="en-US" sz="1800" dirty="0" smtClean="0">
                <a:solidFill>
                  <a:srgbClr val="FF0000"/>
                </a:solidFill>
              </a:rPr>
              <a:t>九華山</a:t>
            </a:r>
            <a:r>
              <a:rPr lang="zh-CN" altLang="en-US" sz="1800" dirty="0" smtClean="0"/>
              <a:t>志 </a:t>
            </a:r>
            <a:r>
              <a:rPr lang="en-US" altLang="zh-CN" sz="1800" dirty="0" smtClean="0"/>
              <a:t>    </a:t>
            </a:r>
            <a:r>
              <a:rPr lang="zh-CN" altLang="en-US" sz="1800" dirty="0" smtClean="0">
                <a:solidFill>
                  <a:srgbClr val="FF0000"/>
                </a:solidFill>
              </a:rPr>
              <a:t>巢</a:t>
            </a:r>
            <a:r>
              <a:rPr lang="zh-CN" altLang="en-US" sz="1800" dirty="0">
                <a:solidFill>
                  <a:srgbClr val="FF0000"/>
                </a:solidFill>
              </a:rPr>
              <a:t>湖</a:t>
            </a:r>
            <a:r>
              <a:rPr lang="zh-CN" altLang="en-US" sz="1800" dirty="0" smtClean="0"/>
              <a:t>志       </a:t>
            </a:r>
            <a:r>
              <a:rPr lang="zh-CN" altLang="en-US" sz="1800" dirty="0" smtClean="0">
                <a:solidFill>
                  <a:srgbClr val="FF0000"/>
                </a:solidFill>
              </a:rPr>
              <a:t>關中勝跡</a:t>
            </a:r>
            <a:r>
              <a:rPr lang="zh-CN" altLang="en-US" sz="1800" dirty="0" smtClean="0"/>
              <a:t>圖記        </a:t>
            </a:r>
            <a:r>
              <a:rPr lang="zh-CN" altLang="en-US" sz="1800" dirty="0" smtClean="0">
                <a:solidFill>
                  <a:srgbClr val="FF0000"/>
                </a:solidFill>
              </a:rPr>
              <a:t>四鎮三關</a:t>
            </a:r>
            <a:r>
              <a:rPr lang="zh-CN" altLang="en-US" sz="1800" dirty="0" smtClean="0"/>
              <a:t>志</a:t>
            </a:r>
            <a:endParaRPr lang="en-US" altLang="zh-CN" sz="1800" dirty="0" smtClean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zh-CN" altLang="en-US" sz="1800" dirty="0" smtClean="0"/>
              <a:t>黑</a:t>
            </a:r>
            <a:r>
              <a:rPr lang="zh-CN" altLang="en-US" sz="1800" dirty="0">
                <a:solidFill>
                  <a:srgbClr val="FF0000"/>
                </a:solidFill>
              </a:rPr>
              <a:t>盐井</a:t>
            </a:r>
            <a:r>
              <a:rPr lang="zh-CN" altLang="en-US" sz="1800" dirty="0" smtClean="0"/>
              <a:t>志</a:t>
            </a:r>
            <a:r>
              <a:rPr lang="en-US" altLang="zh-CN" sz="1800" dirty="0"/>
              <a:t> </a:t>
            </a:r>
            <a:r>
              <a:rPr lang="en-US" altLang="zh-CN" sz="1800" dirty="0" smtClean="0"/>
              <a:t>    </a:t>
            </a:r>
            <a:r>
              <a:rPr lang="zh-CN" altLang="en-US" sz="1800" dirty="0">
                <a:solidFill>
                  <a:srgbClr val="FF0000"/>
                </a:solidFill>
              </a:rPr>
              <a:t>治河</a:t>
            </a:r>
            <a:r>
              <a:rPr lang="zh-CN" altLang="en-US" sz="1800" dirty="0"/>
              <a:t>圖略   </a:t>
            </a:r>
            <a:r>
              <a:rPr lang="zh-CN" altLang="en-US" sz="1800" dirty="0" smtClean="0"/>
              <a:t> 諸城</a:t>
            </a:r>
            <a:r>
              <a:rPr lang="zh-CN" altLang="en-US" sz="1800" dirty="0"/>
              <a:t>山海</a:t>
            </a:r>
            <a:r>
              <a:rPr lang="zh-CN" altLang="en-US" sz="1800" dirty="0" smtClean="0">
                <a:solidFill>
                  <a:srgbClr val="FF0000"/>
                </a:solidFill>
              </a:rPr>
              <a:t>物產</a:t>
            </a:r>
            <a:r>
              <a:rPr lang="zh-CN" altLang="en-US" sz="1800" dirty="0" smtClean="0"/>
              <a:t>志</a:t>
            </a:r>
            <a:r>
              <a:rPr lang="en-US" altLang="zh-CN" sz="1800" dirty="0"/>
              <a:t> </a:t>
            </a:r>
            <a:r>
              <a:rPr lang="en-US" altLang="zh-CN" sz="1800" dirty="0" smtClean="0"/>
              <a:t>   </a:t>
            </a:r>
            <a:r>
              <a:rPr lang="zh-CN" altLang="en-US" sz="1800" dirty="0"/>
              <a:t>岳陽</a:t>
            </a:r>
            <a:r>
              <a:rPr lang="zh-CN" altLang="en-US" sz="1800" dirty="0">
                <a:solidFill>
                  <a:srgbClr val="FF0000"/>
                </a:solidFill>
              </a:rPr>
              <a:t>風土</a:t>
            </a:r>
            <a:r>
              <a:rPr lang="zh-CN" altLang="en-US" sz="1800" dirty="0" smtClean="0"/>
              <a:t>記 </a:t>
            </a:r>
            <a:endParaRPr lang="en-US" altLang="zh-CN" sz="1800" dirty="0" smtClean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zh-CN" altLang="en-US" sz="1800" dirty="0" smtClean="0"/>
              <a:t>。。。</a:t>
            </a:r>
            <a:endParaRPr lang="en-US" altLang="zh-CN" sz="1800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zh-CN" altLang="en-US" sz="28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altLang="zh-CN" sz="2800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altLang="zh-CN" sz="2800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3200" dirty="0">
                <a:solidFill>
                  <a:schemeClr val="tx2">
                    <a:satMod val="130000"/>
                  </a:schemeClr>
                </a:solidFill>
              </a:rPr>
              <a:t>Types of Local Gazetteers </a:t>
            </a: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(Contemporary)</a:t>
            </a:r>
            <a:endParaRPr lang="en-US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76400"/>
            <a:ext cx="7497763" cy="4800600"/>
          </a:xfrm>
        </p:spPr>
        <p:txBody>
          <a:bodyPr>
            <a:normAutofit/>
          </a:bodyPr>
          <a:lstStyle/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400" u="sng" dirty="0" smtClean="0"/>
              <a:t>New Gazetteers 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en-US" sz="2000" u="sng" dirty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sz="1800" dirty="0" smtClean="0">
                <a:solidFill>
                  <a:srgbClr val="FF0000"/>
                </a:solidFill>
              </a:rPr>
              <a:t>By </a:t>
            </a:r>
            <a:r>
              <a:rPr lang="en-US" altLang="zh-CN" sz="1800" dirty="0">
                <a:solidFill>
                  <a:srgbClr val="FF0000"/>
                </a:solidFill>
              </a:rPr>
              <a:t>a</a:t>
            </a:r>
            <a:r>
              <a:rPr lang="en-US" sz="1800" dirty="0">
                <a:solidFill>
                  <a:srgbClr val="FF0000"/>
                </a:solidFill>
              </a:rPr>
              <a:t>dministrative </a:t>
            </a:r>
            <a:r>
              <a:rPr lang="en-US" sz="1800" dirty="0" smtClean="0">
                <a:solidFill>
                  <a:srgbClr val="FF0000"/>
                </a:solidFill>
              </a:rPr>
              <a:t>divisions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/>
              <a:t> </a:t>
            </a:r>
            <a:r>
              <a:rPr lang="en-US" sz="1800" dirty="0" smtClean="0"/>
              <a:t>    </a:t>
            </a:r>
            <a:r>
              <a:rPr lang="zh-CN" altLang="en-US" sz="1800" dirty="0" smtClean="0"/>
              <a:t>河南</a:t>
            </a:r>
            <a:r>
              <a:rPr lang="zh-CN" altLang="en-US" sz="1800" dirty="0" smtClean="0">
                <a:solidFill>
                  <a:srgbClr val="FF0000"/>
                </a:solidFill>
              </a:rPr>
              <a:t>省</a:t>
            </a:r>
            <a:r>
              <a:rPr lang="zh-CN" altLang="en-US" sz="1800" dirty="0" smtClean="0"/>
              <a:t>志</a:t>
            </a:r>
            <a:r>
              <a:rPr lang="en-US" altLang="zh-CN" sz="1800" dirty="0" smtClean="0"/>
              <a:t>(Province)</a:t>
            </a:r>
            <a:r>
              <a:rPr lang="en-US" sz="1800" dirty="0" smtClean="0"/>
              <a:t>  </a:t>
            </a:r>
            <a:r>
              <a:rPr lang="en-US" sz="1800" dirty="0" err="1" smtClean="0"/>
              <a:t>北京</a:t>
            </a:r>
            <a:r>
              <a:rPr lang="en-US" sz="1800" dirty="0" err="1" smtClean="0">
                <a:solidFill>
                  <a:srgbClr val="FF0000"/>
                </a:solidFill>
              </a:rPr>
              <a:t>市</a:t>
            </a:r>
            <a:r>
              <a:rPr lang="en-US" sz="1800" dirty="0" err="1" smtClean="0"/>
              <a:t>志</a:t>
            </a:r>
            <a:r>
              <a:rPr lang="en-US" sz="1800" dirty="0" smtClean="0"/>
              <a:t>(City)     </a:t>
            </a:r>
            <a:r>
              <a:rPr lang="en-US" sz="1800" dirty="0" err="1" smtClean="0"/>
              <a:t>闸北</a:t>
            </a:r>
            <a:r>
              <a:rPr lang="en-US" sz="1800" dirty="0" err="1" smtClean="0">
                <a:solidFill>
                  <a:srgbClr val="FF0000"/>
                </a:solidFill>
              </a:rPr>
              <a:t>区</a:t>
            </a:r>
            <a:r>
              <a:rPr lang="en-US" sz="1800" dirty="0" err="1" smtClean="0"/>
              <a:t>志</a:t>
            </a:r>
            <a:r>
              <a:rPr lang="en-US" sz="1800" dirty="0" smtClean="0"/>
              <a:t>(District)  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sz="1800" dirty="0"/>
              <a:t> </a:t>
            </a:r>
            <a:r>
              <a:rPr lang="en-US" altLang="zh-CN" sz="1800" dirty="0" smtClean="0"/>
              <a:t>    </a:t>
            </a:r>
            <a:r>
              <a:rPr lang="zh-CN" altLang="en-US" sz="1800" dirty="0" smtClean="0"/>
              <a:t>巴林左</a:t>
            </a:r>
            <a:r>
              <a:rPr lang="zh-CN" altLang="en-US" sz="1800" dirty="0" smtClean="0">
                <a:solidFill>
                  <a:srgbClr val="FF0000"/>
                </a:solidFill>
              </a:rPr>
              <a:t>旗</a:t>
            </a:r>
            <a:r>
              <a:rPr lang="zh-CN" altLang="en-US" sz="1800" dirty="0" smtClean="0"/>
              <a:t>志</a:t>
            </a:r>
            <a:r>
              <a:rPr lang="en-US" altLang="zh-CN" sz="1800" dirty="0" smtClean="0"/>
              <a:t>(Qi)</a:t>
            </a:r>
            <a:r>
              <a:rPr lang="zh-CN" altLang="en-US" sz="1800" dirty="0" smtClean="0"/>
              <a:t>   青</a:t>
            </a:r>
            <a:r>
              <a:rPr lang="zh-CN" altLang="en-US" sz="1800" dirty="0"/>
              <a:t>浦</a:t>
            </a:r>
            <a:r>
              <a:rPr lang="zh-CN" altLang="en-US" sz="1800" dirty="0">
                <a:solidFill>
                  <a:srgbClr val="FF0000"/>
                </a:solidFill>
              </a:rPr>
              <a:t>县</a:t>
            </a:r>
            <a:r>
              <a:rPr lang="zh-CN" altLang="en-US" sz="1800" dirty="0" smtClean="0"/>
              <a:t>志</a:t>
            </a:r>
            <a:r>
              <a:rPr lang="en-US" altLang="zh-CN" sz="1800" dirty="0" smtClean="0"/>
              <a:t>(County)</a:t>
            </a:r>
            <a:r>
              <a:rPr lang="zh-CN" altLang="en-US" sz="1800" dirty="0" smtClean="0"/>
              <a:t>     平</a:t>
            </a:r>
            <a:r>
              <a:rPr lang="zh-CN" altLang="en-US" sz="1800" dirty="0"/>
              <a:t>山</a:t>
            </a:r>
            <a:r>
              <a:rPr lang="zh-CN" altLang="en-US" sz="1800" dirty="0">
                <a:solidFill>
                  <a:srgbClr val="FF0000"/>
                </a:solidFill>
              </a:rPr>
              <a:t>县</a:t>
            </a:r>
            <a:r>
              <a:rPr lang="zh-CN" altLang="en-US" sz="1800" dirty="0" smtClean="0"/>
              <a:t>志</a:t>
            </a:r>
            <a:r>
              <a:rPr lang="en-US" altLang="zh-CN" sz="1800" dirty="0" smtClean="0"/>
              <a:t>(County)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sz="1800" dirty="0" smtClean="0"/>
              <a:t>     </a:t>
            </a:r>
            <a:r>
              <a:rPr lang="zh-CN" altLang="en-US" sz="1800" dirty="0" smtClean="0"/>
              <a:t>新平彝族傣族</a:t>
            </a:r>
            <a:r>
              <a:rPr lang="zh-CN" altLang="en-US" sz="1800" dirty="0" smtClean="0">
                <a:solidFill>
                  <a:srgbClr val="FF0000"/>
                </a:solidFill>
              </a:rPr>
              <a:t>自治县</a:t>
            </a:r>
            <a:r>
              <a:rPr lang="zh-CN" altLang="en-US" sz="1800" dirty="0" smtClean="0"/>
              <a:t>志</a:t>
            </a:r>
            <a:r>
              <a:rPr lang="en-US" altLang="zh-CN" sz="1800" dirty="0" smtClean="0"/>
              <a:t>(</a:t>
            </a:r>
            <a:r>
              <a:rPr lang="en-US" sz="1800" dirty="0"/>
              <a:t>Autonomous </a:t>
            </a:r>
            <a:r>
              <a:rPr lang="en-US" sz="1800" dirty="0" smtClean="0"/>
              <a:t>County)</a:t>
            </a:r>
            <a:r>
              <a:rPr lang="zh-CN" altLang="en-US" sz="1800" dirty="0" smtClean="0"/>
              <a:t>   </a:t>
            </a:r>
            <a:r>
              <a:rPr lang="en-US" sz="1800" dirty="0" err="1" smtClean="0"/>
              <a:t>万丰</a:t>
            </a:r>
            <a:r>
              <a:rPr lang="en-US" sz="1800" dirty="0" err="1" smtClean="0">
                <a:solidFill>
                  <a:srgbClr val="FF0000"/>
                </a:solidFill>
              </a:rPr>
              <a:t>村</a:t>
            </a:r>
            <a:r>
              <a:rPr lang="en-US" sz="1800" dirty="0" err="1" smtClean="0"/>
              <a:t>志</a:t>
            </a:r>
            <a:r>
              <a:rPr lang="en-US" sz="1800" dirty="0" smtClean="0"/>
              <a:t>(Village)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/>
              <a:t> </a:t>
            </a:r>
            <a:r>
              <a:rPr lang="en-US" sz="1800" dirty="0" smtClean="0"/>
              <a:t>    </a:t>
            </a:r>
            <a:r>
              <a:rPr lang="zh-CN" altLang="en-US" sz="1800" dirty="0" smtClean="0"/>
              <a:t>甘家口</a:t>
            </a:r>
            <a:r>
              <a:rPr lang="zh-CN" altLang="en-US" sz="1800" dirty="0" smtClean="0">
                <a:solidFill>
                  <a:srgbClr val="FF0000"/>
                </a:solidFill>
              </a:rPr>
              <a:t>街道</a:t>
            </a:r>
            <a:r>
              <a:rPr lang="zh-CN" altLang="en-US" sz="1800" dirty="0" smtClean="0"/>
              <a:t>志</a:t>
            </a:r>
            <a:r>
              <a:rPr lang="en-US" altLang="zh-CN" sz="1800" dirty="0" smtClean="0"/>
              <a:t>(Township/Neighborhood) </a:t>
            </a:r>
            <a:r>
              <a:rPr lang="zh-CN" altLang="en-US" sz="1800" dirty="0" smtClean="0"/>
              <a:t>   </a:t>
            </a:r>
            <a:endParaRPr lang="en-US" altLang="zh-CN" sz="1800" dirty="0" smtClean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en-US" sz="1800" dirty="0" smtClean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/>
              <a:t> </a:t>
            </a:r>
            <a:r>
              <a:rPr lang="en-US" sz="1800" dirty="0" smtClean="0"/>
              <a:t>   No national level gazetteer</a:t>
            </a:r>
            <a:endParaRPr lang="en-US" sz="1800" dirty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/>
              <a:t>    Most of gazetteers at provincial/city level have multiple volumes in     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/>
              <a:t> </a:t>
            </a:r>
            <a:r>
              <a:rPr lang="en-US" sz="1800" dirty="0" smtClean="0"/>
              <a:t>   	profession/subject volumes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/>
              <a:t>  </a:t>
            </a:r>
            <a:r>
              <a:rPr lang="en-US" sz="1800" dirty="0" smtClean="0"/>
              <a:t>  More and more gazetteers at </a:t>
            </a:r>
            <a:r>
              <a:rPr lang="en-US" altLang="zh-CN" sz="1800" dirty="0" smtClean="0"/>
              <a:t>township/neighborhood (</a:t>
            </a:r>
            <a:r>
              <a:rPr lang="zh-CN" altLang="en-US" sz="1800" dirty="0" smtClean="0"/>
              <a:t>街</a:t>
            </a:r>
            <a:r>
              <a:rPr lang="zh-CN" altLang="en-US" sz="1800" dirty="0"/>
              <a:t>道</a:t>
            </a:r>
            <a:r>
              <a:rPr lang="en-US" altLang="zh-CN" sz="1800" dirty="0" smtClean="0"/>
              <a:t>) and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sz="1800" dirty="0"/>
              <a:t> </a:t>
            </a:r>
            <a:r>
              <a:rPr lang="en-US" altLang="zh-CN" sz="1800" dirty="0" smtClean="0"/>
              <a:t>            village (</a:t>
            </a:r>
            <a:r>
              <a:rPr lang="zh-CN" altLang="en-US" sz="1800" dirty="0"/>
              <a:t>村</a:t>
            </a:r>
            <a:r>
              <a:rPr lang="en-US" altLang="zh-CN" sz="1800" dirty="0" smtClean="0"/>
              <a:t>) level have been published </a:t>
            </a:r>
            <a:endParaRPr lang="en-US" sz="1800" dirty="0" smtClean="0"/>
          </a:p>
          <a:p>
            <a:pPr marL="365760" indent="-283464" fontAlgn="auto">
              <a:spcAft>
                <a:spcPts val="0"/>
              </a:spcAft>
              <a:buFontTx/>
              <a:buChar char="-"/>
              <a:defRPr/>
            </a:pPr>
            <a:endParaRPr lang="en-US" sz="1800" dirty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en-US" altLang="zh-CN" sz="1800" dirty="0" smtClean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en-US" altLang="zh-CN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497763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zh-CN" altLang="en-US" sz="28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altLang="zh-CN" sz="2800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altLang="zh-CN" sz="2800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2800" dirty="0">
                <a:solidFill>
                  <a:schemeClr val="tx2">
                    <a:satMod val="130000"/>
                  </a:schemeClr>
                </a:solidFill>
              </a:rPr>
              <a:t>Types of Local </a:t>
            </a:r>
            <a:r>
              <a:rPr lang="en-US" sz="2800" dirty="0" smtClean="0">
                <a:solidFill>
                  <a:schemeClr val="tx2">
                    <a:satMod val="130000"/>
                  </a:schemeClr>
                </a:solidFill>
              </a:rPr>
              <a:t>Gazetteers: Contemporary (Cont</a:t>
            </a:r>
            <a:r>
              <a:rPr lang="en-US" sz="2800" dirty="0">
                <a:solidFill>
                  <a:schemeClr val="tx2">
                    <a:satMod val="130000"/>
                  </a:schemeClr>
                </a:solidFill>
              </a:rPr>
              <a:t>.)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7562850" cy="4495800"/>
          </a:xfrm>
        </p:spPr>
        <p:txBody>
          <a:bodyPr/>
          <a:lstStyle/>
          <a:p>
            <a:pPr marL="80963" indent="0">
              <a:buFont typeface="Wingdings 2" pitchFamily="18" charset="2"/>
              <a:buNone/>
            </a:pPr>
            <a:r>
              <a:rPr lang="en-US" altLang="zh-CN" sz="2000" smtClean="0">
                <a:solidFill>
                  <a:srgbClr val="FF0000"/>
                </a:solidFill>
              </a:rPr>
              <a:t>By profession  </a:t>
            </a:r>
          </a:p>
          <a:p>
            <a:pPr marL="80963" indent="0">
              <a:buFont typeface="Wingdings 2" pitchFamily="18" charset="2"/>
              <a:buNone/>
            </a:pPr>
            <a:endParaRPr lang="en-US" altLang="zh-CN" sz="2000" smtClean="0"/>
          </a:p>
          <a:p>
            <a:pPr marL="80963" indent="0">
              <a:buFont typeface="Wingdings 2" pitchFamily="18" charset="2"/>
              <a:buNone/>
            </a:pPr>
            <a:r>
              <a:rPr lang="en-US" altLang="zh-CN" sz="2000" smtClean="0"/>
              <a:t>Samples -      </a:t>
            </a:r>
          </a:p>
          <a:p>
            <a:pPr marL="80963" indent="0">
              <a:buFont typeface="Wingdings 2" pitchFamily="18" charset="2"/>
              <a:buNone/>
            </a:pPr>
            <a:r>
              <a:rPr lang="zh-CN" altLang="en-US" sz="2000" smtClean="0"/>
              <a:t>河南省志 </a:t>
            </a:r>
            <a:r>
              <a:rPr lang="en-US" altLang="zh-CN" sz="2000" smtClean="0"/>
              <a:t>·</a:t>
            </a:r>
            <a:r>
              <a:rPr lang="zh-CN" altLang="en-US" sz="2000" smtClean="0"/>
              <a:t> 商业志</a:t>
            </a:r>
            <a:r>
              <a:rPr lang="en-US" altLang="zh-CN" sz="2000" smtClean="0"/>
              <a:t>(Henan Sheng Gazetteer.  Business)</a:t>
            </a:r>
            <a:r>
              <a:rPr lang="zh-CN" altLang="en-US" sz="2000" smtClean="0"/>
              <a:t>   </a:t>
            </a:r>
            <a:r>
              <a:rPr lang="en-US" altLang="zh-CN" sz="2000" smtClean="0"/>
              <a:t>	 </a:t>
            </a:r>
          </a:p>
          <a:p>
            <a:pPr marL="80963" indent="0">
              <a:buFont typeface="Wingdings 2" pitchFamily="18" charset="2"/>
              <a:buNone/>
            </a:pPr>
            <a:r>
              <a:rPr lang="zh-CN" altLang="en-US" sz="2000" smtClean="0"/>
              <a:t>北京市志</a:t>
            </a:r>
            <a:r>
              <a:rPr lang="en-US" altLang="zh-CN" sz="2000" smtClean="0"/>
              <a:t>·</a:t>
            </a:r>
            <a:r>
              <a:rPr lang="zh-CN" altLang="en-US" sz="2000" smtClean="0"/>
              <a:t>  金融志</a:t>
            </a:r>
            <a:r>
              <a:rPr lang="en-US" altLang="zh-CN" sz="2000" smtClean="0"/>
              <a:t>(Beijing Shi Gazetteer.  Finance)</a:t>
            </a:r>
            <a:r>
              <a:rPr lang="zh-CN" altLang="en-US" sz="2000" smtClean="0"/>
              <a:t>   </a:t>
            </a:r>
            <a:endParaRPr lang="en-US" altLang="zh-CN" sz="2000" smtClean="0"/>
          </a:p>
          <a:p>
            <a:pPr marL="80963" indent="0">
              <a:buFont typeface="Wingdings 2" pitchFamily="18" charset="2"/>
              <a:buNone/>
            </a:pPr>
            <a:r>
              <a:rPr lang="zh-CN" altLang="en-US" sz="2000" smtClean="0"/>
              <a:t>武汉市志</a:t>
            </a:r>
            <a:r>
              <a:rPr lang="en-US" altLang="zh-CN" sz="2000" smtClean="0"/>
              <a:t>·</a:t>
            </a:r>
            <a:r>
              <a:rPr lang="zh-CN" altLang="en-US" sz="2000" smtClean="0"/>
              <a:t>  工业志</a:t>
            </a:r>
            <a:r>
              <a:rPr lang="en-US" altLang="zh-CN" sz="2000" smtClean="0"/>
              <a:t>(Wuhan Shi Gazetteer.  Industry)  </a:t>
            </a:r>
          </a:p>
          <a:p>
            <a:pPr marL="80963" indent="0">
              <a:buFont typeface="Wingdings 2" pitchFamily="18" charset="2"/>
              <a:buNone/>
            </a:pPr>
            <a:r>
              <a:rPr lang="zh-CN" altLang="en-US" sz="2000" smtClean="0"/>
              <a:t>。。。</a:t>
            </a:r>
            <a:r>
              <a:rPr lang="en-US" altLang="zh-CN" sz="2000" smtClean="0"/>
              <a:t>       	  </a:t>
            </a:r>
          </a:p>
          <a:p>
            <a:pPr marL="80963" indent="0">
              <a:buFont typeface="Wingdings 2" pitchFamily="18" charset="2"/>
              <a:buNone/>
            </a:pPr>
            <a:endParaRPr lang="en-US" altLang="zh-CN" sz="2000" smtClean="0"/>
          </a:p>
          <a:p>
            <a:pPr marL="80963" indent="0">
              <a:buFont typeface="Wingdings 2" pitchFamily="18" charset="2"/>
              <a:buNone/>
            </a:pPr>
            <a:r>
              <a:rPr lang="en-US" altLang="zh-CN" sz="2000" smtClean="0"/>
              <a:t> </a:t>
            </a:r>
          </a:p>
          <a:p>
            <a:pPr marL="80963" indent="0">
              <a:buFont typeface="Wingdings 2" pitchFamily="18" charset="2"/>
              <a:buNone/>
            </a:pPr>
            <a:r>
              <a:rPr lang="en-US" sz="2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zh-CN" altLang="en-US" sz="28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altLang="zh-CN" sz="2800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altLang="zh-CN" sz="2800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2800" dirty="0">
                <a:solidFill>
                  <a:schemeClr val="tx2">
                    <a:satMod val="130000"/>
                  </a:schemeClr>
                </a:solidFill>
              </a:rPr>
              <a:t>Types of Local Gazetteers </a:t>
            </a:r>
            <a:r>
              <a:rPr lang="en-US" sz="2800" dirty="0" smtClean="0">
                <a:solidFill>
                  <a:schemeClr val="tx2">
                    <a:satMod val="130000"/>
                  </a:schemeClr>
                </a:solidFill>
              </a:rPr>
              <a:t>(Contemporary Cont</a:t>
            </a:r>
            <a:r>
              <a:rPr lang="en-US" sz="2800" dirty="0">
                <a:solidFill>
                  <a:schemeClr val="tx2">
                    <a:satMod val="130000"/>
                  </a:schemeClr>
                </a:solidFill>
              </a:rPr>
              <a:t>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76400"/>
            <a:ext cx="7562850" cy="4572000"/>
          </a:xfrm>
        </p:spPr>
        <p:txBody>
          <a:bodyPr>
            <a:normAutofit lnSpcReduction="10000"/>
          </a:bodyPr>
          <a:lstStyle/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sz="2400" dirty="0" smtClean="0">
                <a:solidFill>
                  <a:srgbClr val="FF0000"/>
                </a:solidFill>
              </a:rPr>
              <a:t>     </a:t>
            </a:r>
            <a:r>
              <a:rPr lang="en-US" altLang="zh-CN" sz="2000" dirty="0" smtClean="0">
                <a:solidFill>
                  <a:srgbClr val="FF0000"/>
                </a:solidFill>
              </a:rPr>
              <a:t>By </a:t>
            </a:r>
            <a:r>
              <a:rPr lang="en-US" altLang="zh-CN" sz="2000" dirty="0">
                <a:solidFill>
                  <a:srgbClr val="FF0000"/>
                </a:solidFill>
              </a:rPr>
              <a:t>subjects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/>
              <a:t> </a:t>
            </a:r>
            <a:r>
              <a:rPr lang="en-US" sz="2000" dirty="0"/>
              <a:t>	</a:t>
            </a:r>
            <a:r>
              <a:rPr lang="zh-CN" altLang="en-US" sz="2000" dirty="0" smtClean="0"/>
              <a:t>哈尔滨市志</a:t>
            </a:r>
            <a:r>
              <a:rPr lang="en-US" altLang="zh-CN" sz="2000" dirty="0" smtClean="0"/>
              <a:t>· </a:t>
            </a:r>
            <a:r>
              <a:rPr lang="zh-CN" altLang="en-US" sz="2000" dirty="0" smtClean="0"/>
              <a:t>环</a:t>
            </a:r>
            <a:r>
              <a:rPr lang="zh-CN" altLang="en-US" sz="2000" dirty="0"/>
              <a:t>境保护</a:t>
            </a:r>
            <a:r>
              <a:rPr lang="zh-CN" altLang="en-US" sz="2000" dirty="0" smtClean="0"/>
              <a:t>志</a:t>
            </a:r>
            <a:r>
              <a:rPr lang="en-US" altLang="zh-CN" sz="2000" dirty="0" smtClean="0"/>
              <a:t>(</a:t>
            </a:r>
            <a:r>
              <a:rPr lang="en-US" altLang="zh-CN" sz="2000" dirty="0" err="1" smtClean="0"/>
              <a:t>Haerbin</a:t>
            </a:r>
            <a:r>
              <a:rPr lang="en-US" altLang="zh-CN" sz="2000" dirty="0" smtClean="0"/>
              <a:t> City Gazetteer.  	</a:t>
            </a:r>
            <a:r>
              <a:rPr lang="en-US" sz="2000" dirty="0" smtClean="0"/>
              <a:t>Environmental protection)</a:t>
            </a:r>
            <a:endParaRPr lang="en-US" altLang="zh-CN" sz="2000" dirty="0" smtClean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/>
              <a:t>     	</a:t>
            </a:r>
            <a:r>
              <a:rPr lang="zh-CN" altLang="en-US" sz="2000" dirty="0" smtClean="0"/>
              <a:t>河北省志 </a:t>
            </a:r>
            <a:r>
              <a:rPr lang="en-US" altLang="zh-CN" sz="2000" dirty="0"/>
              <a:t>· </a:t>
            </a:r>
            <a:r>
              <a:rPr lang="zh-CN" altLang="en-US" sz="2000" dirty="0" smtClean="0"/>
              <a:t>宗教志</a:t>
            </a:r>
            <a:r>
              <a:rPr lang="en-US" sz="2000" dirty="0" smtClean="0"/>
              <a:t> (</a:t>
            </a:r>
            <a:r>
              <a:rPr lang="en-US" sz="2000" dirty="0" err="1" smtClean="0"/>
              <a:t>Hebei</a:t>
            </a:r>
            <a:r>
              <a:rPr lang="en-US" sz="2000" dirty="0" smtClean="0"/>
              <a:t> Province Gazetteer. Religion)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/>
              <a:t>	</a:t>
            </a:r>
            <a:r>
              <a:rPr lang="zh-CN" altLang="en-US" sz="2000" dirty="0" smtClean="0"/>
              <a:t>河南省志</a:t>
            </a:r>
            <a:r>
              <a:rPr lang="en-US" altLang="zh-CN" sz="2000" dirty="0"/>
              <a:t>· </a:t>
            </a:r>
            <a:r>
              <a:rPr lang="zh-CN" altLang="en-US" sz="2000" dirty="0" smtClean="0"/>
              <a:t>民俗志 </a:t>
            </a:r>
            <a:r>
              <a:rPr lang="en-US" altLang="zh-CN" sz="2000" dirty="0" smtClean="0"/>
              <a:t>(Henan Province Gazetteer. </a:t>
            </a:r>
            <a:r>
              <a:rPr lang="en-US" sz="2000" dirty="0"/>
              <a:t>Folk </a:t>
            </a:r>
            <a:r>
              <a:rPr lang="en-US" sz="2000" dirty="0" smtClean="0"/>
              <a:t>custom)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      	</a:t>
            </a:r>
            <a:endParaRPr lang="en-US" sz="2000" dirty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zh-CN" altLang="en-US" sz="2000" dirty="0" smtClean="0"/>
              <a:t>    </a:t>
            </a:r>
            <a:r>
              <a:rPr lang="zh-CN" altLang="en-US" sz="2000" dirty="0"/>
              <a:t> </a:t>
            </a:r>
            <a:r>
              <a:rPr lang="en-US" altLang="zh-CN" sz="2000" dirty="0" smtClean="0">
                <a:solidFill>
                  <a:srgbClr val="FF0000"/>
                </a:solidFill>
              </a:rPr>
              <a:t>By institutes 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sz="2000" dirty="0" smtClean="0"/>
              <a:t> </a:t>
            </a:r>
            <a:r>
              <a:rPr lang="en-US" altLang="zh-CN" sz="2000" dirty="0"/>
              <a:t>	</a:t>
            </a:r>
            <a:r>
              <a:rPr lang="zh-CN" altLang="en-US" sz="2000" dirty="0" smtClean="0"/>
              <a:t>马</a:t>
            </a:r>
            <a:r>
              <a:rPr lang="zh-CN" altLang="en-US" sz="2000" dirty="0"/>
              <a:t>鞍山钢铁公司</a:t>
            </a:r>
            <a:r>
              <a:rPr lang="zh-CN" altLang="en-US" sz="2000" dirty="0" smtClean="0"/>
              <a:t>志 </a:t>
            </a:r>
            <a:r>
              <a:rPr lang="en-US" altLang="zh-CN" sz="2000" dirty="0" smtClean="0"/>
              <a:t>(</a:t>
            </a:r>
            <a:r>
              <a:rPr lang="en-US" sz="2000" dirty="0" err="1"/>
              <a:t>Maanshan</a:t>
            </a:r>
            <a:r>
              <a:rPr lang="en-US" sz="2000" dirty="0"/>
              <a:t> Iron &amp; Steel </a:t>
            </a:r>
            <a:r>
              <a:rPr lang="en-US" sz="2000" dirty="0" smtClean="0"/>
              <a:t>Company)</a:t>
            </a:r>
            <a:endParaRPr lang="en-US" altLang="zh-CN" sz="2000" dirty="0" smtClean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sz="2000" dirty="0"/>
              <a:t> </a:t>
            </a:r>
            <a:r>
              <a:rPr lang="en-US" altLang="zh-CN" sz="2000" dirty="0" smtClean="0"/>
              <a:t>    	</a:t>
            </a:r>
            <a:r>
              <a:rPr lang="zh-CN" altLang="en-US" sz="2000" dirty="0" smtClean="0"/>
              <a:t>华</a:t>
            </a:r>
            <a:r>
              <a:rPr lang="zh-CN" altLang="en-US" sz="2000" dirty="0"/>
              <a:t>东理工大学</a:t>
            </a:r>
            <a:r>
              <a:rPr lang="zh-CN" altLang="en-US" sz="2000" dirty="0" smtClean="0"/>
              <a:t>志 </a:t>
            </a:r>
            <a:r>
              <a:rPr lang="en-US" altLang="zh-CN" sz="2000" dirty="0" smtClean="0"/>
              <a:t>(</a:t>
            </a:r>
            <a:r>
              <a:rPr lang="en-US" sz="2000" dirty="0"/>
              <a:t>East China University of Science and </a:t>
            </a:r>
            <a:endParaRPr lang="en-US" sz="2000" dirty="0" smtClean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/>
              <a:t> </a:t>
            </a:r>
            <a:r>
              <a:rPr lang="en-US" sz="2000" dirty="0" smtClean="0"/>
              <a:t>     	Technology) 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/>
              <a:t>	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上海工商社团志</a:t>
            </a:r>
            <a:r>
              <a:rPr lang="en-US" sz="2000" dirty="0"/>
              <a:t> (Shanghai Industrial and Commercial 	Societies)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en-US" sz="2000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zh-CN" altLang="en-US" sz="28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altLang="zh-CN" sz="2800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altLang="zh-CN" sz="2800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altLang="zh-CN" sz="3200" dirty="0" smtClean="0">
                <a:solidFill>
                  <a:schemeClr val="tx2">
                    <a:satMod val="130000"/>
                  </a:schemeClr>
                </a:solidFill>
              </a:rPr>
              <a:t>Compiling Features  </a:t>
            </a:r>
            <a:endParaRPr lang="en-US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76400"/>
            <a:ext cx="7486650" cy="4572000"/>
          </a:xfrm>
        </p:spPr>
        <p:txBody>
          <a:bodyPr>
            <a:normAutofit lnSpcReduction="10000"/>
          </a:bodyPr>
          <a:lstStyle/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sz="2400" u="sng" dirty="0" smtClean="0"/>
              <a:t>Traditional gazetteers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en-US" altLang="zh-CN" sz="2000" dirty="0" smtClean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sz="2000" dirty="0" smtClean="0"/>
              <a:t>compiled </a:t>
            </a:r>
            <a:r>
              <a:rPr lang="en-US" altLang="zh-CN" sz="2000" dirty="0"/>
              <a:t>officially and </a:t>
            </a:r>
            <a:r>
              <a:rPr lang="en-US" altLang="zh-CN" sz="2000" dirty="0" smtClean="0"/>
              <a:t>privately 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sz="2000" dirty="0"/>
              <a:t>	</a:t>
            </a:r>
            <a:r>
              <a:rPr lang="zh-CN" altLang="en-US" sz="2000" dirty="0" smtClean="0"/>
              <a:t>官</a:t>
            </a:r>
            <a:r>
              <a:rPr lang="zh-CN" altLang="en-US" sz="2000" dirty="0"/>
              <a:t>修、私纂</a:t>
            </a:r>
            <a:endParaRPr lang="en-US" altLang="zh-CN" sz="2000" dirty="0" smtClean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sz="2000" dirty="0" smtClean="0"/>
              <a:t>no fixed compiling cycle and varies in places 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sz="2000" dirty="0"/>
              <a:t>	</a:t>
            </a:r>
            <a:r>
              <a:rPr lang="zh-CN" altLang="en-US" sz="2000" dirty="0" smtClean="0"/>
              <a:t>编</a:t>
            </a:r>
            <a:r>
              <a:rPr lang="zh-CN" altLang="en-US" sz="2000" dirty="0"/>
              <a:t>纂周期不固</a:t>
            </a:r>
            <a:r>
              <a:rPr lang="zh-CN" altLang="en-US" sz="2000" dirty="0" smtClean="0"/>
              <a:t>定、各</a:t>
            </a:r>
            <a:r>
              <a:rPr lang="zh-CN" altLang="en-US" sz="2000" dirty="0"/>
              <a:t>地</a:t>
            </a:r>
            <a:r>
              <a:rPr lang="zh-CN" altLang="en-US" sz="2000" dirty="0" smtClean="0"/>
              <a:t>不一</a:t>
            </a:r>
            <a:r>
              <a:rPr lang="en-US" altLang="zh-CN" sz="2000" dirty="0"/>
              <a:t>		</a:t>
            </a:r>
            <a:endParaRPr lang="en-US" sz="2000" dirty="0" smtClean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en-US" sz="2400" dirty="0" smtClean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/>
              <a:t>Samples: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sz="2000" dirty="0" smtClean="0"/>
              <a:t>《</a:t>
            </a:r>
            <a:r>
              <a:rPr lang="zh-CN" altLang="en-US" sz="2000" dirty="0" smtClean="0"/>
              <a:t>江都縣志</a:t>
            </a:r>
            <a:r>
              <a:rPr lang="en-US" altLang="zh-CN" sz="2000" dirty="0" smtClean="0"/>
              <a:t>》Gazetteer of </a:t>
            </a:r>
            <a:r>
              <a:rPr lang="en-US" altLang="zh-CN" sz="2000" dirty="0" err="1" smtClean="0"/>
              <a:t>Jiangdu</a:t>
            </a:r>
            <a:r>
              <a:rPr lang="en-US" altLang="zh-CN" sz="2000" dirty="0" smtClean="0"/>
              <a:t> County  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sz="2000" dirty="0" smtClean="0"/>
              <a:t>1599,  1717,  1729,  1743,  1811,  1884,  1926,  1932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sz="2000" dirty="0" smtClean="0"/>
              <a:t> 《</a:t>
            </a:r>
            <a:r>
              <a:rPr lang="zh-CN" altLang="en-US" sz="2000" dirty="0" smtClean="0"/>
              <a:t>樂清縣志</a:t>
            </a:r>
            <a:r>
              <a:rPr lang="en-US" altLang="zh-CN" sz="2000" dirty="0" smtClean="0"/>
              <a:t>》Gazetteer of </a:t>
            </a:r>
            <a:r>
              <a:rPr lang="en-US" altLang="zh-CN" sz="2000" dirty="0" err="1" smtClean="0"/>
              <a:t>Leqing</a:t>
            </a:r>
            <a:r>
              <a:rPr lang="en-US" altLang="zh-CN" sz="2000" dirty="0" smtClean="0"/>
              <a:t> County 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1572,  1685,  1826,  1901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zh-CN" altLang="en-US" sz="28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altLang="zh-CN" sz="2800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altLang="zh-CN" sz="2800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altLang="zh-CN" sz="28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altLang="zh-CN" sz="3200" dirty="0" smtClean="0">
                <a:solidFill>
                  <a:schemeClr val="tx2">
                    <a:satMod val="130000"/>
                  </a:schemeClr>
                </a:solidFill>
              </a:rPr>
              <a:t>Compiling Features (Cont. )</a:t>
            </a:r>
            <a:endParaRPr lang="en-US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1447800" y="1905000"/>
            <a:ext cx="7497763" cy="4800600"/>
          </a:xfrm>
        </p:spPr>
        <p:txBody>
          <a:bodyPr/>
          <a:lstStyle/>
          <a:p>
            <a:pPr marL="80963" indent="0">
              <a:buFont typeface="Wingdings 2" pitchFamily="18" charset="2"/>
              <a:buNone/>
            </a:pPr>
            <a:r>
              <a:rPr lang="en-US" altLang="zh-CN" sz="2400" u="sng" smtClean="0"/>
              <a:t>Contemporary gazetteers</a:t>
            </a:r>
          </a:p>
          <a:p>
            <a:pPr marL="80963" indent="0">
              <a:buFont typeface="Wingdings 2" pitchFamily="18" charset="2"/>
              <a:buNone/>
            </a:pPr>
            <a:r>
              <a:rPr lang="en-US" sz="2400" smtClean="0"/>
              <a:t>	</a:t>
            </a:r>
            <a:endParaRPr lang="en-US" sz="2000" smtClean="0"/>
          </a:p>
          <a:p>
            <a:pPr marL="80963" indent="0">
              <a:buFont typeface="Wingdings 2" pitchFamily="18" charset="2"/>
              <a:buNone/>
            </a:pPr>
            <a:r>
              <a:rPr lang="en-US" sz="2000" smtClean="0"/>
              <a:t>Mainly government action  	</a:t>
            </a:r>
            <a:r>
              <a:rPr lang="zh-CN" altLang="en-US" sz="2000" smtClean="0"/>
              <a:t> </a:t>
            </a:r>
            <a:r>
              <a:rPr lang="en-US" altLang="zh-CN" sz="2000" smtClean="0"/>
              <a:t>	</a:t>
            </a:r>
            <a:endParaRPr lang="en-US" sz="2000" smtClean="0"/>
          </a:p>
          <a:p>
            <a:pPr marL="80963" indent="0">
              <a:buFont typeface="Wingdings 2" pitchFamily="18" charset="2"/>
              <a:buNone/>
            </a:pPr>
            <a:r>
              <a:rPr lang="en-US" sz="2000" smtClean="0"/>
              <a:t>Specialized agencies	</a:t>
            </a:r>
            <a:r>
              <a:rPr lang="zh-CN" altLang="en-US" sz="2000" smtClean="0"/>
              <a:t> </a:t>
            </a:r>
            <a:r>
              <a:rPr lang="en-US" altLang="zh-CN" sz="2000" smtClean="0"/>
              <a:t>	</a:t>
            </a:r>
            <a:endParaRPr lang="en-US" sz="2000" smtClean="0"/>
          </a:p>
          <a:p>
            <a:pPr marL="80963" indent="0">
              <a:buFont typeface="Wingdings 2" pitchFamily="18" charset="2"/>
              <a:buNone/>
            </a:pPr>
            <a:r>
              <a:rPr lang="en-US" altLang="zh-CN" sz="2000" smtClean="0"/>
              <a:t>Designed compiling cycle (two rounds so far) </a:t>
            </a:r>
          </a:p>
          <a:p>
            <a:pPr marL="80963" indent="0">
              <a:buFont typeface="Wingdings 2" pitchFamily="18" charset="2"/>
              <a:buNone/>
            </a:pPr>
            <a:r>
              <a:rPr lang="en-US" sz="2000" smtClean="0"/>
              <a:t>Unified format</a:t>
            </a:r>
            <a:r>
              <a:rPr lang="en-US" altLang="zh-CN" sz="2000" smtClean="0"/>
              <a:t>	</a:t>
            </a:r>
            <a:r>
              <a:rPr lang="zh-CN" altLang="en-US" sz="2000" smtClean="0"/>
              <a:t> </a:t>
            </a:r>
            <a:r>
              <a:rPr lang="en-US" altLang="zh-CN" sz="2000" smtClean="0"/>
              <a:t>	</a:t>
            </a:r>
          </a:p>
          <a:p>
            <a:pPr marL="80963" indent="0">
              <a:buFont typeface="Wingdings 2" pitchFamily="18" charset="2"/>
              <a:buNone/>
            </a:pPr>
            <a:r>
              <a:rPr lang="en-US" sz="2000" smtClean="0"/>
              <a:t>		 </a:t>
            </a:r>
          </a:p>
          <a:p>
            <a:pPr marL="80963" indent="0">
              <a:buFont typeface="Wingdings 2" pitchFamily="18" charset="2"/>
              <a:buNone/>
            </a:pPr>
            <a:r>
              <a:rPr lang="en-US" altLang="zh-CN" sz="2000" smtClean="0"/>
              <a:t>			</a:t>
            </a:r>
            <a:r>
              <a:rPr lang="en-US" altLang="zh-CN" sz="1800" smtClean="0"/>
              <a:t> </a:t>
            </a:r>
            <a:endParaRPr lang="en-US" altLang="zh-CN" sz="2000" smtClean="0"/>
          </a:p>
          <a:p>
            <a:pPr marL="80963" indent="0">
              <a:buFont typeface="Wingdings 2" pitchFamily="18" charset="2"/>
              <a:buNone/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0363"/>
            <a:ext cx="7315200" cy="85883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Content of Traditional Gazetteers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295400"/>
            <a:ext cx="7543800" cy="5181600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zh-CN" altLang="en-US" sz="1800" dirty="0" smtClean="0"/>
              <a:t>輿圖、圖攷</a:t>
            </a:r>
            <a:r>
              <a:rPr lang="en-US" altLang="zh-CN" sz="1800" dirty="0" smtClean="0"/>
              <a:t>		maps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zh-CN" altLang="en-US" sz="1800" dirty="0"/>
              <a:t>疆</a:t>
            </a:r>
            <a:r>
              <a:rPr lang="zh-CN" altLang="en-US" sz="1800" dirty="0" smtClean="0"/>
              <a:t>域、沿革</a:t>
            </a:r>
            <a:r>
              <a:rPr lang="en-US" altLang="zh-CN" sz="1800" dirty="0" smtClean="0"/>
              <a:t>		boundaries, successive changes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zh-CN" altLang="en-US" sz="1800" dirty="0"/>
              <a:t>山</a:t>
            </a:r>
            <a:r>
              <a:rPr lang="zh-CN" altLang="en-US" sz="1800" dirty="0" smtClean="0"/>
              <a:t>川</a:t>
            </a:r>
            <a:r>
              <a:rPr lang="en-US" altLang="zh-CN" sz="1800" dirty="0" smtClean="0"/>
              <a:t>			topographical features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zh-CN" altLang="en-US" sz="1800" dirty="0"/>
              <a:t>古</a:t>
            </a:r>
            <a:r>
              <a:rPr lang="zh-CN" altLang="en-US" sz="1800" dirty="0" smtClean="0"/>
              <a:t>跡</a:t>
            </a:r>
            <a:r>
              <a:rPr lang="en-US" altLang="zh-CN" sz="1800" dirty="0" smtClean="0"/>
              <a:t>			ancient monuments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zh-CN" altLang="en-US" sz="1800" dirty="0"/>
              <a:t>公</a:t>
            </a:r>
            <a:r>
              <a:rPr lang="zh-CN" altLang="en-US" sz="1800" dirty="0" smtClean="0"/>
              <a:t>署、城池</a:t>
            </a:r>
            <a:r>
              <a:rPr lang="en-US" altLang="zh-CN" sz="1800" dirty="0" smtClean="0"/>
              <a:t>		official buildings and city walls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zh-CN" altLang="en-US" sz="1800" dirty="0"/>
              <a:t>河</a:t>
            </a:r>
            <a:r>
              <a:rPr lang="zh-CN" altLang="en-US" sz="1800" dirty="0" smtClean="0"/>
              <a:t>防、水利、水渠</a:t>
            </a:r>
            <a:r>
              <a:rPr lang="en-US" altLang="zh-CN" sz="1800" dirty="0" smtClean="0"/>
              <a:t>		water conservancy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zh-CN" altLang="en-US" sz="1800" dirty="0"/>
              <a:t>職</a:t>
            </a:r>
            <a:r>
              <a:rPr lang="zh-CN" altLang="en-US" sz="1800" dirty="0" smtClean="0"/>
              <a:t>官</a:t>
            </a:r>
            <a:r>
              <a:rPr lang="en-US" altLang="zh-CN" sz="1800" dirty="0" smtClean="0"/>
              <a:t>			officials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zh-CN" altLang="en-US" sz="1800" dirty="0" smtClean="0"/>
              <a:t>選舉</a:t>
            </a:r>
            <a:r>
              <a:rPr lang="en-US" altLang="zh-CN" sz="1800" dirty="0" smtClean="0"/>
              <a:t>			examinations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zh-CN" altLang="en-US" sz="1800" dirty="0"/>
              <a:t>戶</a:t>
            </a:r>
            <a:r>
              <a:rPr lang="zh-CN" altLang="en-US" sz="1800" dirty="0" smtClean="0"/>
              <a:t>口</a:t>
            </a:r>
            <a:r>
              <a:rPr lang="en-US" altLang="zh-CN" sz="1800" dirty="0" smtClean="0"/>
              <a:t>			population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zh-CN" altLang="en-US" sz="1800" dirty="0"/>
              <a:t>田</a:t>
            </a:r>
            <a:r>
              <a:rPr lang="zh-CN" altLang="en-US" sz="1800" dirty="0" smtClean="0"/>
              <a:t>賦        </a:t>
            </a:r>
            <a:r>
              <a:rPr lang="en-US" altLang="zh-CN" sz="1800" dirty="0" smtClean="0"/>
              <a:t>		land and taxes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zh-CN" altLang="en-US" sz="1800" dirty="0"/>
              <a:t>市</a:t>
            </a:r>
            <a:r>
              <a:rPr lang="zh-CN" altLang="en-US" sz="1800" dirty="0" smtClean="0"/>
              <a:t>鎮 </a:t>
            </a:r>
            <a:r>
              <a:rPr lang="en-US" altLang="zh-CN" sz="1800" dirty="0" smtClean="0"/>
              <a:t>			markets and towns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zh-CN" altLang="en-US" sz="1800" dirty="0"/>
              <a:t>物</a:t>
            </a:r>
            <a:r>
              <a:rPr lang="zh-CN" altLang="en-US" sz="1800" dirty="0" smtClean="0"/>
              <a:t>產</a:t>
            </a:r>
            <a:r>
              <a:rPr lang="en-US" altLang="zh-CN" sz="1800" dirty="0" smtClean="0"/>
              <a:t>			local products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zh-CN" altLang="en-US" sz="1800" dirty="0"/>
              <a:t>風</a:t>
            </a:r>
            <a:r>
              <a:rPr lang="zh-CN" altLang="en-US" sz="1800" dirty="0" smtClean="0"/>
              <a:t>俗</a:t>
            </a:r>
            <a:r>
              <a:rPr lang="en-US" altLang="zh-CN" sz="1800" dirty="0" smtClean="0"/>
              <a:t>			local customs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zh-CN" altLang="en-US" sz="1800" dirty="0"/>
              <a:t>人</a:t>
            </a:r>
            <a:r>
              <a:rPr lang="zh-CN" altLang="en-US" sz="1800" dirty="0" smtClean="0"/>
              <a:t>物、列傳</a:t>
            </a:r>
            <a:r>
              <a:rPr lang="en-US" altLang="zh-CN" sz="1800" dirty="0" smtClean="0"/>
              <a:t>		biographies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zh-CN" altLang="en-US" sz="1800" dirty="0"/>
              <a:t>藝</a:t>
            </a:r>
            <a:r>
              <a:rPr lang="zh-CN" altLang="en-US" sz="1800" dirty="0" smtClean="0"/>
              <a:t>文</a:t>
            </a:r>
            <a:r>
              <a:rPr lang="en-US" altLang="zh-CN" sz="1800" dirty="0" smtClean="0"/>
              <a:t>			literature works by local people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zh-CN" altLang="en-US" sz="1800" dirty="0"/>
              <a:t>雜</a:t>
            </a:r>
            <a:r>
              <a:rPr lang="zh-CN" altLang="en-US" sz="1800" dirty="0" smtClean="0"/>
              <a:t>記、雜事</a:t>
            </a:r>
            <a:r>
              <a:rPr lang="en-US" altLang="zh-CN" sz="1800" dirty="0" smtClean="0"/>
              <a:t>		miscellaneous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Special Content Terms of </a:t>
            </a:r>
            <a:r>
              <a:rPr lang="en-US" sz="3200" dirty="0">
                <a:solidFill>
                  <a:schemeClr val="tx2">
                    <a:satMod val="130000"/>
                  </a:schemeClr>
                </a:solidFill>
              </a:rPr>
              <a:t>Traditional </a:t>
            </a: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Local Gazetteers  </a:t>
            </a:r>
            <a:endParaRPr lang="en-US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752600"/>
            <a:ext cx="7486650" cy="4495800"/>
          </a:xfrm>
        </p:spPr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zh-CN" altLang="en-US" sz="2000" dirty="0" smtClean="0"/>
              <a:t>述 </a:t>
            </a:r>
            <a:r>
              <a:rPr lang="en-US" altLang="zh-CN" sz="2000" dirty="0" smtClean="0"/>
              <a:t>– </a:t>
            </a:r>
            <a:r>
              <a:rPr lang="zh-CN" altLang="en-US" sz="2000" dirty="0" smtClean="0"/>
              <a:t>總述、綜述</a:t>
            </a:r>
            <a:r>
              <a:rPr lang="zh-CN" altLang="en-US" sz="2000" dirty="0"/>
              <a:t>、概</a:t>
            </a:r>
            <a:r>
              <a:rPr lang="zh-CN" altLang="en-US" sz="2000" dirty="0" smtClean="0"/>
              <a:t>述  </a:t>
            </a:r>
            <a:r>
              <a:rPr lang="en-US" altLang="zh-CN" sz="2000" dirty="0" smtClean="0"/>
              <a:t>(</a:t>
            </a:r>
            <a:r>
              <a:rPr lang="en-US" sz="2000" dirty="0"/>
              <a:t>Overview, </a:t>
            </a:r>
            <a:r>
              <a:rPr lang="en-US" sz="2000" dirty="0" smtClean="0"/>
              <a:t>Summary)</a:t>
            </a:r>
            <a:endParaRPr lang="en-US" altLang="zh-CN" sz="2000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zh-CN" altLang="en-US" sz="2000" dirty="0"/>
              <a:t>記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– </a:t>
            </a:r>
            <a:r>
              <a:rPr lang="zh-CN" altLang="en-US" sz="2000" dirty="0" smtClean="0"/>
              <a:t>大事記、</a:t>
            </a:r>
            <a:r>
              <a:rPr lang="zh-CN" altLang="en-US" sz="2000" dirty="0"/>
              <a:t>史略、大事年</a:t>
            </a:r>
            <a:r>
              <a:rPr lang="zh-CN" altLang="en-US" sz="2000" dirty="0" smtClean="0"/>
              <a:t>表  </a:t>
            </a:r>
            <a:r>
              <a:rPr lang="en-US" altLang="zh-CN" sz="2000" dirty="0" smtClean="0"/>
              <a:t>(</a:t>
            </a:r>
            <a:r>
              <a:rPr lang="en-US" sz="2000" dirty="0" smtClean="0"/>
              <a:t>Chronology)</a:t>
            </a:r>
            <a:endParaRPr lang="en-US" altLang="zh-CN" sz="2000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zh-CN" altLang="en-US" sz="2000" dirty="0" smtClean="0"/>
              <a:t>志 </a:t>
            </a:r>
            <a:r>
              <a:rPr lang="en-US" altLang="zh-CN" sz="2000" dirty="0" smtClean="0"/>
              <a:t>– </a:t>
            </a:r>
            <a:r>
              <a:rPr lang="zh-CN" altLang="en-US" sz="2000" dirty="0" smtClean="0"/>
              <a:t>門類志  </a:t>
            </a:r>
            <a:r>
              <a:rPr lang="en-US" altLang="zh-CN" sz="2000" dirty="0" smtClean="0"/>
              <a:t>(Contents in Categories)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zh-CN" altLang="en-US" sz="2000" dirty="0" smtClean="0"/>
              <a:t>傳 </a:t>
            </a:r>
            <a:r>
              <a:rPr lang="en-US" altLang="zh-CN" sz="2000" dirty="0" smtClean="0"/>
              <a:t>– </a:t>
            </a:r>
            <a:r>
              <a:rPr lang="zh-CN" altLang="en-US" sz="2000" dirty="0" smtClean="0"/>
              <a:t>人物傳記  </a:t>
            </a:r>
            <a:r>
              <a:rPr lang="en-US" altLang="zh-CN" sz="2000" dirty="0" smtClean="0"/>
              <a:t>(Biographies)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zh-CN" altLang="en-US" sz="2000" dirty="0" smtClean="0"/>
              <a:t>表 </a:t>
            </a:r>
            <a:r>
              <a:rPr lang="en-US" altLang="zh-CN" sz="2000" dirty="0" smtClean="0"/>
              <a:t>– </a:t>
            </a:r>
            <a:r>
              <a:rPr lang="zh-CN" altLang="en-US" sz="2000" dirty="0" smtClean="0"/>
              <a:t>統計表、家</a:t>
            </a:r>
            <a:r>
              <a:rPr lang="en-US" altLang="zh-CN" sz="2000" dirty="0" smtClean="0"/>
              <a:t>/</a:t>
            </a:r>
            <a:r>
              <a:rPr lang="zh-CN" altLang="en-US" sz="2000" dirty="0" smtClean="0"/>
              <a:t>族譜表  </a:t>
            </a:r>
            <a:r>
              <a:rPr lang="en-US" altLang="zh-CN" sz="2000" dirty="0" smtClean="0"/>
              <a:t>(Statistics</a:t>
            </a:r>
            <a:r>
              <a:rPr lang="en-US" sz="2000" dirty="0" smtClean="0"/>
              <a:t>, Genealogy Table)</a:t>
            </a:r>
            <a:endParaRPr lang="en-US" altLang="zh-CN" sz="2000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zh-CN" altLang="en-US" sz="2000" dirty="0"/>
              <a:t>圖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– </a:t>
            </a:r>
            <a:r>
              <a:rPr lang="zh-CN" altLang="en-US" sz="2000" dirty="0" smtClean="0"/>
              <a:t>地圖、圖示</a:t>
            </a:r>
            <a:r>
              <a:rPr lang="zh-CN" altLang="en-US" sz="2000" dirty="0"/>
              <a:t>、照</a:t>
            </a:r>
            <a:r>
              <a:rPr lang="zh-CN" altLang="en-US" sz="2000" dirty="0" smtClean="0"/>
              <a:t>片  </a:t>
            </a:r>
            <a:r>
              <a:rPr lang="en-US" altLang="zh-CN" sz="2000" dirty="0" smtClean="0"/>
              <a:t>(</a:t>
            </a:r>
            <a:r>
              <a:rPr lang="en-US" sz="2000" dirty="0"/>
              <a:t>Maps, </a:t>
            </a:r>
            <a:r>
              <a:rPr lang="en-US" sz="2000" dirty="0" smtClean="0"/>
              <a:t>Diagrams</a:t>
            </a:r>
            <a:r>
              <a:rPr lang="en-US" sz="2000" dirty="0"/>
              <a:t>, </a:t>
            </a:r>
            <a:r>
              <a:rPr lang="en-US" sz="2000" dirty="0" smtClean="0"/>
              <a:t>Photos)</a:t>
            </a:r>
            <a:endParaRPr lang="en-US" altLang="zh-CN" sz="2000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zh-CN" altLang="en-US" sz="2000" dirty="0" smtClean="0"/>
              <a:t>錄 </a:t>
            </a:r>
            <a:r>
              <a:rPr lang="en-US" altLang="zh-CN" sz="2000" dirty="0" smtClean="0"/>
              <a:t>– </a:t>
            </a:r>
            <a:r>
              <a:rPr lang="zh-CN" altLang="en-US" sz="2000" dirty="0" smtClean="0"/>
              <a:t>附錄  </a:t>
            </a:r>
            <a:r>
              <a:rPr lang="en-US" altLang="zh-CN" sz="2000" dirty="0" smtClean="0"/>
              <a:t>(Appendixes)</a:t>
            </a:r>
            <a:endParaRPr lang="en-US" sz="2000" dirty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zh-CN" altLang="en-US" sz="28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2800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3600" dirty="0">
                <a:solidFill>
                  <a:schemeClr val="tx2">
                    <a:satMod val="130000"/>
                  </a:schemeClr>
                </a:solidFill>
              </a:rPr>
              <a:t>Content </a:t>
            </a: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Link Up:  Traditional  </a:t>
            </a:r>
            <a:endParaRPr lang="en-US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963" indent="0">
              <a:buFont typeface="Wingdings 2" pitchFamily="18" charset="2"/>
              <a:buNone/>
            </a:pPr>
            <a:r>
              <a:rPr lang="en-US" altLang="zh-CN" sz="2000" smtClean="0"/>
              <a:t> </a:t>
            </a:r>
          </a:p>
          <a:p>
            <a:pPr marL="80963" indent="0">
              <a:buFont typeface="Wingdings 2" pitchFamily="18" charset="2"/>
              <a:buNone/>
            </a:pPr>
            <a:r>
              <a:rPr lang="en-US" altLang="zh-CN" sz="2000" smtClean="0"/>
              <a:t>[</a:t>
            </a:r>
            <a:r>
              <a:rPr lang="zh-CN" altLang="en-US" sz="2000" smtClean="0"/>
              <a:t>康熙</a:t>
            </a:r>
            <a:r>
              <a:rPr lang="en-US" altLang="zh-CN" sz="2000" smtClean="0"/>
              <a:t>]</a:t>
            </a:r>
            <a:r>
              <a:rPr lang="zh-CN" altLang="en-US" sz="2000" smtClean="0"/>
              <a:t>利津縣新志十卷 </a:t>
            </a:r>
            <a:r>
              <a:rPr lang="en-US" altLang="zh-CN" sz="2000" smtClean="0"/>
              <a:t>(Kangxi) Lijin County Gazetteer</a:t>
            </a:r>
          </a:p>
          <a:p>
            <a:pPr marL="80963" indent="0">
              <a:buFont typeface="Wingdings 2" pitchFamily="18" charset="2"/>
              <a:buNone/>
            </a:pPr>
            <a:r>
              <a:rPr lang="en-US" altLang="zh-CN" sz="2000" smtClean="0"/>
              <a:t>	Kangxi 12</a:t>
            </a:r>
            <a:r>
              <a:rPr lang="en-US" altLang="zh-CN" sz="2000" baseline="30000" smtClean="0"/>
              <a:t>th</a:t>
            </a:r>
            <a:r>
              <a:rPr lang="en-US" altLang="zh-CN" sz="2000" smtClean="0"/>
              <a:t> Year Edition (1673)</a:t>
            </a:r>
            <a:r>
              <a:rPr lang="zh-CN" altLang="en-US" sz="2000" smtClean="0"/>
              <a:t> </a:t>
            </a:r>
            <a:endParaRPr lang="en-US" altLang="zh-CN" sz="2000" smtClean="0"/>
          </a:p>
          <a:p>
            <a:pPr marL="80963" indent="0">
              <a:buFont typeface="Wingdings 2" pitchFamily="18" charset="2"/>
              <a:buNone/>
            </a:pPr>
            <a:r>
              <a:rPr lang="en-US" altLang="zh-CN" sz="2000" smtClean="0"/>
              <a:t>[</a:t>
            </a:r>
            <a:r>
              <a:rPr lang="zh-CN" altLang="en-US" sz="2000" smtClean="0"/>
              <a:t>乾隆</a:t>
            </a:r>
            <a:r>
              <a:rPr lang="en-US" altLang="zh-CN" sz="2000" smtClean="0"/>
              <a:t>]</a:t>
            </a:r>
            <a:r>
              <a:rPr lang="zh-CN" altLang="en-US" sz="2000" smtClean="0"/>
              <a:t>利津縣志續編十卷 </a:t>
            </a:r>
            <a:r>
              <a:rPr lang="en-US" altLang="zh-CN" sz="2000" smtClean="0"/>
              <a:t>(Qianlong) Lijin County Gazetteer</a:t>
            </a:r>
            <a:r>
              <a:rPr lang="zh-CN" altLang="en-US" sz="2000" smtClean="0"/>
              <a:t>  </a:t>
            </a:r>
            <a:endParaRPr lang="en-US" altLang="zh-CN" sz="2000" smtClean="0"/>
          </a:p>
          <a:p>
            <a:pPr marL="80963" indent="0">
              <a:buFont typeface="Wingdings 2" pitchFamily="18" charset="2"/>
              <a:buNone/>
            </a:pPr>
            <a:r>
              <a:rPr lang="en-US" altLang="zh-CN" sz="2000" smtClean="0"/>
              <a:t>	Qianlong 23</a:t>
            </a:r>
            <a:r>
              <a:rPr lang="en-US" altLang="zh-CN" sz="2000" baseline="30000" smtClean="0"/>
              <a:t>rd</a:t>
            </a:r>
            <a:r>
              <a:rPr lang="en-US" altLang="zh-CN" sz="2000" smtClean="0"/>
              <a:t> Year Edition (1758)</a:t>
            </a:r>
          </a:p>
          <a:p>
            <a:pPr marL="80963" indent="0">
              <a:buFont typeface="Wingdings 2" pitchFamily="18" charset="2"/>
              <a:buNone/>
            </a:pPr>
            <a:endParaRPr lang="en-US" altLang="zh-CN" sz="2000" b="1" smtClean="0"/>
          </a:p>
          <a:p>
            <a:pPr marL="80963" indent="0">
              <a:buFont typeface="Wingdings 2" pitchFamily="18" charset="2"/>
              <a:buNone/>
            </a:pPr>
            <a:r>
              <a:rPr lang="en-US" altLang="zh-CN" sz="2000" smtClean="0"/>
              <a:t>Sample citations from 1758 Edition -</a:t>
            </a:r>
          </a:p>
          <a:p>
            <a:pPr marL="80963" indent="0">
              <a:buFont typeface="Wingdings 2" pitchFamily="18" charset="2"/>
              <a:buNone/>
            </a:pPr>
            <a:endParaRPr lang="en-US" altLang="zh-CN" sz="1800" b="1" smtClean="0"/>
          </a:p>
          <a:p>
            <a:pPr marL="80963" indent="0">
              <a:buFont typeface="Wingdings 2" pitchFamily="18" charset="2"/>
              <a:buNone/>
            </a:pPr>
            <a:r>
              <a:rPr lang="zh-CN" altLang="en-US" sz="1800" b="1" smtClean="0"/>
              <a:t>沿革 </a:t>
            </a:r>
            <a:r>
              <a:rPr lang="en-US" altLang="zh-CN" sz="1800" b="1" smtClean="0"/>
              <a:t>(Successive historical changes)</a:t>
            </a:r>
            <a:r>
              <a:rPr lang="zh-CN" altLang="en-US" sz="1800" b="1" smtClean="0"/>
              <a:t>：</a:t>
            </a:r>
            <a:endParaRPr lang="en-US" altLang="zh-CN" sz="1800" b="1" smtClean="0"/>
          </a:p>
          <a:p>
            <a:pPr marL="80963" indent="0">
              <a:buFont typeface="Wingdings 2" pitchFamily="18" charset="2"/>
              <a:buNone/>
            </a:pPr>
            <a:r>
              <a:rPr lang="zh-CN" altLang="en-US" sz="1800" smtClean="0"/>
              <a:t>康熙癸丑以後與濱州具屬濟南。雍正二年屬直隸濱州，不復屬府。雍正十二年武定陞而為府，與濱州俱屬武定。</a:t>
            </a:r>
            <a:endParaRPr lang="en-US" altLang="zh-CN" sz="1800" smtClean="0"/>
          </a:p>
          <a:p>
            <a:pPr marL="80963" indent="0">
              <a:buFont typeface="Wingdings 2" pitchFamily="18" charset="2"/>
              <a:buNone/>
            </a:pPr>
            <a:endParaRPr lang="en-US" sz="1800" smtClean="0"/>
          </a:p>
          <a:p>
            <a:pPr marL="80963" indent="0">
              <a:buFont typeface="Wingdings 2" pitchFamily="18" charset="2"/>
              <a:buNone/>
            </a:pPr>
            <a:r>
              <a:rPr lang="zh-CN" altLang="en-US" sz="1800" b="1" smtClean="0"/>
              <a:t>土產 </a:t>
            </a:r>
            <a:r>
              <a:rPr lang="en-US" altLang="zh-CN" sz="1800" b="1" smtClean="0"/>
              <a:t>(Local products)</a:t>
            </a:r>
            <a:r>
              <a:rPr lang="zh-CN" altLang="en-US" sz="1800" smtClean="0"/>
              <a:t>：仍前志。</a:t>
            </a:r>
            <a:endParaRPr lang="en-US" altLang="zh-CN" sz="1800" smtClean="0"/>
          </a:p>
          <a:p>
            <a:pPr marL="80963" indent="0">
              <a:buFont typeface="Wingdings 2" pitchFamily="18" charset="2"/>
              <a:buNone/>
            </a:pPr>
            <a:endParaRPr lang="en-US" altLang="zh-CN" sz="2000" smtClean="0"/>
          </a:p>
          <a:p>
            <a:pPr marL="80963" indent="0">
              <a:buFont typeface="Wingdings 2" pitchFamily="18" charset="2"/>
              <a:buNone/>
            </a:pPr>
            <a:endParaRPr lang="en-US" altLang="zh-CN" sz="2000" smtClean="0"/>
          </a:p>
          <a:p>
            <a:pPr marL="80963" indent="0">
              <a:buFont typeface="Wingdings 2" pitchFamily="18" charset="2"/>
              <a:buNone/>
            </a:pPr>
            <a:endParaRPr lang="zh-CN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zh-CN" altLang="en-US" sz="32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sz="3200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3200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3200" dirty="0">
                <a:solidFill>
                  <a:schemeClr val="tx2">
                    <a:satMod val="130000"/>
                  </a:schemeClr>
                </a:solidFill>
              </a:rPr>
              <a:t>Content Link </a:t>
            </a: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Up: Traditional (Cont.)</a:t>
            </a:r>
            <a:endParaRPr lang="en-US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752600"/>
            <a:ext cx="7486650" cy="4495800"/>
          </a:xfrm>
        </p:spPr>
        <p:txBody>
          <a:bodyPr>
            <a:normAutofit fontScale="92500" lnSpcReduction="20000"/>
          </a:bodyPr>
          <a:lstStyle/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sz="2400" dirty="0" smtClean="0"/>
              <a:t> 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sz="2400" b="1" dirty="0" smtClean="0"/>
              <a:t>Preface(s) –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sz="2400" dirty="0" smtClean="0"/>
              <a:t>Most gazetteers include prefaces from earlier editions.  </a:t>
            </a:r>
            <a:endParaRPr lang="en-US" altLang="zh-CN" sz="2400" dirty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en-US" altLang="zh-CN" sz="2400" b="1" dirty="0" smtClean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sz="2400" b="1" dirty="0" smtClean="0"/>
              <a:t>Content – 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sz="2400" dirty="0" smtClean="0"/>
              <a:t>*   Basic chapters/categories remain the same with s</a:t>
            </a:r>
            <a:r>
              <a:rPr lang="en-US" sz="2400" dirty="0" smtClean="0"/>
              <a:t>lightly</a:t>
            </a:r>
            <a:r>
              <a:rPr lang="en-US" altLang="zh-CN" sz="2400" dirty="0" smtClean="0"/>
              <a:t> 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sz="2400" dirty="0"/>
              <a:t> </a:t>
            </a:r>
            <a:r>
              <a:rPr lang="en-US" altLang="zh-CN" sz="2400" dirty="0" smtClean="0"/>
              <a:t>   changes 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sz="2400" dirty="0" smtClean="0"/>
              <a:t>*   Briefly </a:t>
            </a:r>
            <a:r>
              <a:rPr lang="en-US" altLang="zh-CN" sz="2400" dirty="0"/>
              <a:t>link up </a:t>
            </a:r>
            <a:r>
              <a:rPr lang="en-US" altLang="zh-CN" sz="2400" dirty="0" smtClean="0"/>
              <a:t>to contents </a:t>
            </a:r>
            <a:r>
              <a:rPr lang="en-US" altLang="zh-CN" sz="2400" dirty="0"/>
              <a:t>from previous </a:t>
            </a:r>
            <a:r>
              <a:rPr lang="en-US" altLang="zh-CN" sz="2400" dirty="0" smtClean="0"/>
              <a:t>editions  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sz="2400" dirty="0"/>
              <a:t>* </a:t>
            </a:r>
            <a:r>
              <a:rPr lang="en-US" altLang="zh-CN" sz="2400" dirty="0" smtClean="0"/>
              <a:t>  Focus </a:t>
            </a:r>
            <a:r>
              <a:rPr lang="en-US" altLang="zh-CN" sz="2400" dirty="0"/>
              <a:t>on the time period that was not covered in the </a:t>
            </a:r>
            <a:endParaRPr lang="en-US" altLang="zh-CN" sz="2400" dirty="0" smtClean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sz="2400" dirty="0" smtClean="0"/>
              <a:t>     previous </a:t>
            </a:r>
            <a:r>
              <a:rPr lang="en-US" altLang="zh-CN" sz="2400" dirty="0"/>
              <a:t>edition.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en-US" altLang="zh-CN" sz="2400" u="sng" dirty="0" smtClean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sz="2400" u="sng" dirty="0" smtClean="0"/>
              <a:t>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Nature of Chinese Local Gazetteers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971800"/>
            <a:ext cx="7407275" cy="32004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sz="2400" dirty="0" smtClean="0"/>
              <a:t>	</a:t>
            </a:r>
            <a:r>
              <a:rPr lang="en-US" sz="2400" dirty="0" smtClean="0"/>
              <a:t>Regional (</a:t>
            </a:r>
            <a:r>
              <a:rPr lang="zh-CN" altLang="en-US" sz="2400" dirty="0"/>
              <a:t>区域</a:t>
            </a:r>
            <a:r>
              <a:rPr lang="zh-CN" altLang="en-US" sz="2400" dirty="0" smtClean="0"/>
              <a:t>性</a:t>
            </a:r>
            <a:r>
              <a:rPr lang="en-US" altLang="zh-CN" sz="2400" dirty="0" smtClean="0"/>
              <a:t>)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sz="2400" dirty="0" smtClean="0"/>
              <a:t>	</a:t>
            </a:r>
            <a:r>
              <a:rPr lang="en-US" sz="2400" dirty="0" smtClean="0"/>
              <a:t>Continuity (</a:t>
            </a:r>
            <a:r>
              <a:rPr lang="zh-CN" altLang="en-US" sz="2400" dirty="0"/>
              <a:t>连续</a:t>
            </a:r>
            <a:r>
              <a:rPr lang="zh-CN" altLang="en-US" sz="2400" dirty="0" smtClean="0"/>
              <a:t>性</a:t>
            </a:r>
            <a:r>
              <a:rPr lang="en-US" altLang="zh-CN" sz="2400" dirty="0" smtClean="0"/>
              <a:t>)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sz="2400" dirty="0" smtClean="0"/>
              <a:t>	Primary Source (</a:t>
            </a:r>
            <a:r>
              <a:rPr lang="zh-CN" altLang="en-US" sz="2400" dirty="0"/>
              <a:t>史料性</a:t>
            </a:r>
            <a:r>
              <a:rPr lang="en-US" altLang="zh-CN" sz="2400" dirty="0"/>
              <a:t>/</a:t>
            </a:r>
            <a:r>
              <a:rPr lang="zh-CN" altLang="en-US" sz="2400" dirty="0"/>
              <a:t>资料</a:t>
            </a:r>
            <a:r>
              <a:rPr lang="zh-CN" altLang="en-US" sz="2400" dirty="0" smtClean="0"/>
              <a:t>性</a:t>
            </a:r>
            <a:r>
              <a:rPr lang="en-US" altLang="zh-CN" sz="2400" dirty="0" smtClean="0"/>
              <a:t>)</a:t>
            </a:r>
            <a:endParaRPr lang="en-US" sz="24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/>
              <a:t>       -----------------------------------------------------------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/>
              <a:t>	Uniqueness (</a:t>
            </a:r>
            <a:r>
              <a:rPr lang="zh-CN" altLang="en-US" sz="2400" dirty="0"/>
              <a:t>独特</a:t>
            </a:r>
            <a:r>
              <a:rPr lang="zh-CN" altLang="en-US" sz="2400" dirty="0" smtClean="0"/>
              <a:t>性</a:t>
            </a:r>
            <a:r>
              <a:rPr lang="en-US" altLang="zh-CN" sz="2400" dirty="0" smtClean="0"/>
              <a:t>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457200"/>
            <a:ext cx="7407275" cy="685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>Contents of Contemporary Gazetteers</a:t>
            </a:r>
            <a:endParaRPr lang="en-US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295400"/>
            <a:ext cx="7407275" cy="5029200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zh-CN" altLang="en-US" sz="2000" dirty="0" smtClean="0"/>
              <a:t>政区</a:t>
            </a:r>
            <a:r>
              <a:rPr lang="en-US" altLang="zh-CN" sz="2000" dirty="0" smtClean="0"/>
              <a:t>			boundary and administrative region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zh-CN" altLang="en-US" sz="2000" dirty="0"/>
              <a:t>大事记</a:t>
            </a:r>
            <a:r>
              <a:rPr lang="en-US" altLang="zh-CN" sz="2000" dirty="0"/>
              <a:t>			</a:t>
            </a:r>
            <a:r>
              <a:rPr lang="en-US" altLang="zh-CN" sz="2000" dirty="0" smtClean="0"/>
              <a:t>events </a:t>
            </a:r>
            <a:r>
              <a:rPr lang="en-US" altLang="zh-CN" sz="2000" dirty="0"/>
              <a:t>and chronology</a:t>
            </a:r>
            <a:endParaRPr lang="en-US" sz="2000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zh-CN" altLang="en-US" sz="2000" dirty="0" smtClean="0"/>
              <a:t>自然环境</a:t>
            </a:r>
            <a:r>
              <a:rPr lang="en-US" altLang="zh-CN" sz="2000" dirty="0" smtClean="0"/>
              <a:t>		natural environment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zh-CN" altLang="en-US" sz="2000" dirty="0"/>
              <a:t>居</a:t>
            </a:r>
            <a:r>
              <a:rPr lang="zh-CN" altLang="en-US" sz="2000" dirty="0" smtClean="0"/>
              <a:t>民</a:t>
            </a:r>
            <a:r>
              <a:rPr lang="en-US" altLang="zh-CN" sz="2000" dirty="0" smtClean="0"/>
              <a:t>			resident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zh-CN" altLang="en-US" sz="2000" dirty="0" smtClean="0"/>
              <a:t>农业</a:t>
            </a:r>
            <a:r>
              <a:rPr lang="en-US" altLang="zh-CN" sz="2000" dirty="0" smtClean="0"/>
              <a:t>			agriculture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zh-CN" altLang="en-US" sz="2000" dirty="0" smtClean="0"/>
              <a:t>水利</a:t>
            </a:r>
            <a:r>
              <a:rPr lang="en-US" altLang="zh-CN" sz="2000" dirty="0" smtClean="0"/>
              <a:t>			water conservation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zh-CN" altLang="en-US" sz="2000" dirty="0" smtClean="0"/>
              <a:t>工业</a:t>
            </a:r>
            <a:r>
              <a:rPr lang="en-US" altLang="zh-CN" sz="2000" dirty="0" smtClean="0"/>
              <a:t>			industry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zh-CN" altLang="en-US" sz="2000" dirty="0" smtClean="0"/>
              <a:t>城乡建設</a:t>
            </a:r>
            <a:r>
              <a:rPr lang="en-US" altLang="zh-CN" sz="2000" dirty="0" smtClean="0"/>
              <a:t>		towns and villages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zh-CN" altLang="en-US" sz="2000" dirty="0"/>
              <a:t>交</a:t>
            </a:r>
            <a:r>
              <a:rPr lang="zh-CN" altLang="en-US" sz="2000" dirty="0" smtClean="0"/>
              <a:t>通</a:t>
            </a:r>
            <a:r>
              <a:rPr lang="en-US" altLang="zh-CN" sz="2000" dirty="0" smtClean="0"/>
              <a:t>			traffic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zh-CN" altLang="en-US" sz="2000" dirty="0"/>
              <a:t>邮电</a:t>
            </a:r>
            <a:r>
              <a:rPr lang="en-US" altLang="zh-CN" sz="2000" dirty="0" smtClean="0"/>
              <a:t>			post and telecommunication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zh-CN" altLang="en-US" sz="2000" dirty="0"/>
              <a:t>贸易</a:t>
            </a:r>
            <a:r>
              <a:rPr lang="en-US" altLang="zh-CN" sz="2000" dirty="0" smtClean="0"/>
              <a:t>			trade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zh-CN" altLang="en-US" sz="2000" dirty="0"/>
              <a:t>财</a:t>
            </a:r>
            <a:r>
              <a:rPr lang="zh-CN" altLang="en-US" sz="2000" dirty="0" smtClean="0"/>
              <a:t>政</a:t>
            </a:r>
            <a:r>
              <a:rPr lang="zh-CN" altLang="en-US" sz="2000" dirty="0"/>
              <a:t>金</a:t>
            </a:r>
            <a:r>
              <a:rPr lang="zh-CN" altLang="en-US" sz="2000" dirty="0" smtClean="0"/>
              <a:t>融</a:t>
            </a:r>
            <a:r>
              <a:rPr lang="en-US" altLang="zh-CN" sz="2000" dirty="0" smtClean="0"/>
              <a:t>		finance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zh-CN" altLang="en-US" sz="2000" dirty="0" smtClean="0"/>
              <a:t>经济管理</a:t>
            </a:r>
            <a:r>
              <a:rPr lang="en-US" altLang="zh-CN" sz="2000" dirty="0" smtClean="0"/>
              <a:t>		economics and management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zh-CN" altLang="en-US" sz="2000" dirty="0" smtClean="0"/>
              <a:t>党派团体</a:t>
            </a:r>
            <a:r>
              <a:rPr lang="en-US" altLang="zh-CN" sz="2000" dirty="0" smtClean="0"/>
              <a:t>		parties, groups and organizations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86836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satMod val="130000"/>
                  </a:schemeClr>
                </a:solidFill>
              </a:rPr>
              <a:t>Contents of Contemporary </a:t>
            </a:r>
            <a:r>
              <a:rPr lang="en-US" sz="2800" dirty="0" smtClean="0">
                <a:solidFill>
                  <a:schemeClr val="tx2">
                    <a:satMod val="130000"/>
                  </a:schemeClr>
                </a:solidFill>
              </a:rPr>
              <a:t>Gazetteers (cont.)</a:t>
            </a:r>
            <a:endParaRPr lang="en-US" sz="2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963" indent="0">
              <a:buFont typeface="Wingdings 2" pitchFamily="18" charset="2"/>
              <a:buNone/>
            </a:pPr>
            <a:r>
              <a:rPr lang="zh-CN" altLang="en-US" sz="2000" smtClean="0"/>
              <a:t>民政</a:t>
            </a:r>
            <a:r>
              <a:rPr lang="en-US" altLang="zh-CN" sz="2000" smtClean="0"/>
              <a:t>				civil administration</a:t>
            </a:r>
          </a:p>
          <a:p>
            <a:pPr marL="80963" indent="0">
              <a:buFont typeface="Wingdings 2" pitchFamily="18" charset="2"/>
              <a:buNone/>
            </a:pPr>
            <a:r>
              <a:rPr lang="zh-CN" altLang="en-US" sz="2000" smtClean="0"/>
              <a:t>劳动人事</a:t>
            </a:r>
            <a:r>
              <a:rPr lang="en-US" altLang="zh-CN" sz="2000" smtClean="0"/>
              <a:t>			labor and personnel</a:t>
            </a:r>
          </a:p>
          <a:p>
            <a:pPr marL="80963" indent="0">
              <a:buFont typeface="Wingdings 2" pitchFamily="18" charset="2"/>
              <a:buNone/>
            </a:pPr>
            <a:r>
              <a:rPr lang="zh-CN" altLang="en-US" sz="2000" smtClean="0"/>
              <a:t>政法</a:t>
            </a:r>
            <a:r>
              <a:rPr lang="en-US" altLang="zh-CN" sz="2000" smtClean="0"/>
              <a:t>				politics and law</a:t>
            </a:r>
          </a:p>
          <a:p>
            <a:pPr marL="80963" indent="0">
              <a:buFont typeface="Wingdings 2" pitchFamily="18" charset="2"/>
              <a:buNone/>
            </a:pPr>
            <a:r>
              <a:rPr lang="zh-CN" altLang="en-US" sz="2000" smtClean="0"/>
              <a:t>军事</a:t>
            </a:r>
            <a:r>
              <a:rPr lang="en-US" altLang="zh-CN" sz="2000" smtClean="0"/>
              <a:t>				military affairs</a:t>
            </a:r>
          </a:p>
          <a:p>
            <a:pPr marL="80963" indent="0">
              <a:buFont typeface="Wingdings 2" pitchFamily="18" charset="2"/>
              <a:buNone/>
            </a:pPr>
            <a:r>
              <a:rPr lang="zh-CN" altLang="en-US" sz="2000" smtClean="0"/>
              <a:t>科技</a:t>
            </a:r>
            <a:r>
              <a:rPr lang="en-US" altLang="zh-CN" sz="2000" smtClean="0"/>
              <a:t>				science and technology</a:t>
            </a:r>
          </a:p>
          <a:p>
            <a:pPr marL="80963" indent="0">
              <a:buFont typeface="Wingdings 2" pitchFamily="18" charset="2"/>
              <a:buNone/>
            </a:pPr>
            <a:r>
              <a:rPr lang="zh-CN" altLang="en-US" sz="2000" smtClean="0"/>
              <a:t>教育</a:t>
            </a:r>
            <a:r>
              <a:rPr lang="en-US" altLang="zh-CN" sz="2000" smtClean="0"/>
              <a:t>				education</a:t>
            </a:r>
          </a:p>
          <a:p>
            <a:pPr marL="80963" indent="0">
              <a:buFont typeface="Wingdings 2" pitchFamily="18" charset="2"/>
              <a:buNone/>
            </a:pPr>
            <a:r>
              <a:rPr lang="zh-CN" altLang="en-US" sz="2000" smtClean="0"/>
              <a:t>文化</a:t>
            </a:r>
            <a:r>
              <a:rPr lang="en-US" altLang="zh-CN" sz="2000" smtClean="0"/>
              <a:t>				culture</a:t>
            </a:r>
          </a:p>
          <a:p>
            <a:pPr marL="80963" indent="0">
              <a:buFont typeface="Wingdings 2" pitchFamily="18" charset="2"/>
              <a:buNone/>
            </a:pPr>
            <a:r>
              <a:rPr lang="zh-CN" altLang="en-US" sz="2000" smtClean="0"/>
              <a:t>体育</a:t>
            </a:r>
            <a:r>
              <a:rPr lang="en-US" altLang="zh-CN" sz="2000" smtClean="0"/>
              <a:t>				sports</a:t>
            </a:r>
          </a:p>
          <a:p>
            <a:pPr marL="80963" indent="0">
              <a:buFont typeface="Wingdings 2" pitchFamily="18" charset="2"/>
              <a:buNone/>
            </a:pPr>
            <a:r>
              <a:rPr lang="zh-CN" altLang="en-US" sz="2000" smtClean="0"/>
              <a:t>卫生</a:t>
            </a:r>
            <a:r>
              <a:rPr lang="en-US" altLang="zh-CN" sz="2000" smtClean="0"/>
              <a:t>				hygiene</a:t>
            </a:r>
          </a:p>
          <a:p>
            <a:pPr marL="80963" indent="0">
              <a:buFont typeface="Wingdings 2" pitchFamily="18" charset="2"/>
              <a:buNone/>
            </a:pPr>
            <a:r>
              <a:rPr lang="zh-CN" altLang="en-US" sz="2000" smtClean="0"/>
              <a:t>民俗</a:t>
            </a:r>
            <a:r>
              <a:rPr lang="en-US" altLang="zh-CN" sz="2000" smtClean="0"/>
              <a:t>				custom</a:t>
            </a:r>
          </a:p>
          <a:p>
            <a:pPr marL="80963" indent="0">
              <a:buFont typeface="Wingdings 2" pitchFamily="18" charset="2"/>
              <a:buNone/>
            </a:pPr>
            <a:r>
              <a:rPr lang="zh-CN" altLang="en-US" sz="2000" smtClean="0"/>
              <a:t>方言</a:t>
            </a:r>
            <a:r>
              <a:rPr lang="en-US" altLang="zh-CN" sz="2000" smtClean="0"/>
              <a:t>				dialect</a:t>
            </a:r>
          </a:p>
          <a:p>
            <a:pPr marL="80963" indent="0">
              <a:buFont typeface="Wingdings 2" pitchFamily="18" charset="2"/>
              <a:buNone/>
            </a:pPr>
            <a:r>
              <a:rPr lang="zh-CN" altLang="en-US" sz="2000" smtClean="0"/>
              <a:t>人物</a:t>
            </a:r>
            <a:r>
              <a:rPr lang="en-US" altLang="zh-CN" sz="2000" smtClean="0"/>
              <a:t>				figures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zh-CN" altLang="en-US" sz="4400" dirty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zh-CN" altLang="en-US" sz="36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sz="3600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3600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4000" dirty="0">
                <a:solidFill>
                  <a:schemeClr val="tx2">
                    <a:satMod val="130000"/>
                  </a:schemeClr>
                </a:solidFill>
              </a:rPr>
              <a:t>Content Link </a:t>
            </a: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</a:rPr>
              <a:t>Up: Contemporary </a:t>
            </a:r>
            <a:endParaRPr lang="en-US" sz="40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76400"/>
            <a:ext cx="7562850" cy="4572000"/>
          </a:xfrm>
        </p:spPr>
        <p:txBody>
          <a:bodyPr>
            <a:normAutofit/>
          </a:bodyPr>
          <a:lstStyle/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sz="2800" dirty="0" smtClean="0"/>
              <a:t>* First round (</a:t>
            </a:r>
            <a:r>
              <a:rPr lang="zh-CN" altLang="en-US" sz="2400" dirty="0" smtClean="0"/>
              <a:t>第</a:t>
            </a:r>
            <a:r>
              <a:rPr lang="zh-CN" altLang="en-US" sz="2400" dirty="0"/>
              <a:t>一</a:t>
            </a:r>
            <a:r>
              <a:rPr lang="zh-CN" altLang="en-US" sz="2400" dirty="0" smtClean="0"/>
              <a:t>轮</a:t>
            </a:r>
            <a:r>
              <a:rPr lang="en-US" altLang="zh-CN" sz="2400" dirty="0" smtClean="0"/>
              <a:t>)</a:t>
            </a:r>
            <a:r>
              <a:rPr lang="zh-CN" altLang="en-US" sz="2400" dirty="0" smtClean="0"/>
              <a:t> </a:t>
            </a:r>
            <a:endParaRPr lang="en-US" altLang="zh-CN" sz="2400" dirty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sz="2800" dirty="0" smtClean="0"/>
              <a:t>	</a:t>
            </a:r>
            <a:r>
              <a:rPr lang="en-US" altLang="zh-CN" sz="2400" dirty="0" smtClean="0"/>
              <a:t>Started </a:t>
            </a:r>
            <a:r>
              <a:rPr lang="en-US" altLang="zh-CN" sz="2400" dirty="0"/>
              <a:t>in 80s last century and </a:t>
            </a:r>
            <a:r>
              <a:rPr lang="en-US" altLang="zh-CN" sz="2400" dirty="0" smtClean="0"/>
              <a:t>contents </a:t>
            </a:r>
            <a:r>
              <a:rPr lang="en-US" altLang="zh-CN" sz="2400" dirty="0"/>
              <a:t>focus on </a:t>
            </a:r>
            <a:r>
              <a:rPr lang="en-US" altLang="zh-CN" sz="2400" dirty="0" smtClean="0"/>
              <a:t>	the </a:t>
            </a:r>
            <a:r>
              <a:rPr lang="en-US" altLang="zh-CN" sz="2400" dirty="0"/>
              <a:t>time period after </a:t>
            </a:r>
            <a:r>
              <a:rPr lang="en-US" altLang="zh-CN" sz="2400" dirty="0" smtClean="0"/>
              <a:t>1949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en-US" altLang="zh-CN" sz="2800" dirty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sz="2800" dirty="0" smtClean="0"/>
              <a:t>* Second </a:t>
            </a:r>
            <a:r>
              <a:rPr lang="en-US" altLang="zh-CN" sz="2800" dirty="0"/>
              <a:t>round </a:t>
            </a:r>
            <a:r>
              <a:rPr lang="en-US" altLang="zh-CN" sz="2800" dirty="0" smtClean="0"/>
              <a:t>(</a:t>
            </a:r>
            <a:r>
              <a:rPr lang="zh-CN" altLang="en-US" sz="2400" dirty="0"/>
              <a:t>第二</a:t>
            </a:r>
            <a:r>
              <a:rPr lang="zh-CN" altLang="en-US" sz="2400" dirty="0" smtClean="0"/>
              <a:t>轮</a:t>
            </a:r>
            <a:r>
              <a:rPr lang="en-US" altLang="zh-CN" sz="2800" dirty="0" smtClean="0"/>
              <a:t>)</a:t>
            </a:r>
            <a:endParaRPr lang="en-US" altLang="zh-CN" sz="2800" dirty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sz="2800" dirty="0" smtClean="0"/>
              <a:t>	</a:t>
            </a:r>
            <a:r>
              <a:rPr lang="en-US" altLang="zh-CN" sz="2400" dirty="0" smtClean="0"/>
              <a:t>Started </a:t>
            </a:r>
            <a:r>
              <a:rPr lang="en-US" altLang="zh-CN" sz="2400" dirty="0"/>
              <a:t>after </a:t>
            </a:r>
            <a:r>
              <a:rPr lang="en-US" altLang="zh-CN" sz="2400" dirty="0" smtClean="0"/>
              <a:t>2000 and contents </a:t>
            </a:r>
            <a:r>
              <a:rPr lang="en-US" altLang="zh-CN" sz="2400" dirty="0"/>
              <a:t>cover the time </a:t>
            </a:r>
            <a:r>
              <a:rPr lang="en-US" altLang="zh-CN" sz="2400" dirty="0" smtClean="0"/>
              <a:t>	period </a:t>
            </a:r>
            <a:r>
              <a:rPr lang="en-US" altLang="zh-CN" sz="2400" dirty="0"/>
              <a:t>of beginning of 80s to end of 20 Century or </a:t>
            </a:r>
            <a:r>
              <a:rPr lang="en-US" altLang="zh-CN" sz="2400" dirty="0" smtClean="0"/>
              <a:t>	beginning </a:t>
            </a:r>
            <a:r>
              <a:rPr lang="en-US" altLang="zh-CN" sz="2400" dirty="0"/>
              <a:t>of 21 Century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Something 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to 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Remind…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98625"/>
            <a:ext cx="7573963" cy="5181600"/>
          </a:xfrm>
        </p:spPr>
        <p:txBody>
          <a:bodyPr>
            <a:normAutofit/>
          </a:bodyPr>
          <a:lstStyle/>
          <a:p>
            <a:r>
              <a:rPr lang="en-US" altLang="zh-CN" sz="2400" smtClean="0"/>
              <a:t>Reference books  </a:t>
            </a:r>
          </a:p>
          <a:p>
            <a:pPr>
              <a:buFont typeface="Wingdings 2" pitchFamily="18" charset="2"/>
              <a:buNone/>
            </a:pPr>
            <a:r>
              <a:rPr lang="en-US" altLang="zh-CN" sz="2800" smtClean="0"/>
              <a:t>	</a:t>
            </a:r>
            <a:r>
              <a:rPr lang="en-US" altLang="zh-CN" sz="1800" smtClean="0"/>
              <a:t>- How do I know more knowledge on Yushe County of Shanxi Province in Ming Dynasty?</a:t>
            </a:r>
          </a:p>
          <a:p>
            <a:pPr>
              <a:buFont typeface="Wingdings 2" pitchFamily="18" charset="2"/>
              <a:buNone/>
            </a:pPr>
            <a:r>
              <a:rPr lang="en-US" altLang="zh-CN" sz="1800" smtClean="0"/>
              <a:t>	- How could I get comprehensive information on Gutian </a:t>
            </a:r>
          </a:p>
          <a:p>
            <a:pPr>
              <a:buFont typeface="Wingdings 2" pitchFamily="18" charset="2"/>
              <a:buNone/>
            </a:pPr>
            <a:r>
              <a:rPr lang="en-US" altLang="zh-CN" sz="1800" smtClean="0"/>
              <a:t>	County of Fujian Province before 1949? </a:t>
            </a:r>
          </a:p>
          <a:p>
            <a:pPr>
              <a:buFont typeface="Wingdings 2" pitchFamily="18" charset="2"/>
              <a:buNone/>
            </a:pPr>
            <a:r>
              <a:rPr lang="en-US" altLang="zh-CN" sz="1800" smtClean="0"/>
              <a:t>	- How could I know old names of </a:t>
            </a:r>
            <a:r>
              <a:rPr lang="zh-CN" altLang="en-US" sz="1800" smtClean="0"/>
              <a:t>懷仁縣 </a:t>
            </a:r>
            <a:r>
              <a:rPr lang="en-US" altLang="zh-CN" sz="1800" smtClean="0"/>
              <a:t>in history? </a:t>
            </a:r>
            <a:endParaRPr lang="en-US" altLang="zh-CN" sz="2400" smtClean="0"/>
          </a:p>
          <a:p>
            <a:r>
              <a:rPr lang="en-US" sz="2400" smtClean="0"/>
              <a:t>Informal and unpublished gazetteers</a:t>
            </a:r>
          </a:p>
          <a:p>
            <a:pPr>
              <a:buFont typeface="Wingdings 2" pitchFamily="18" charset="2"/>
              <a:buNone/>
            </a:pPr>
            <a:r>
              <a:rPr lang="en-US" sz="2400" smtClean="0"/>
              <a:t>    </a:t>
            </a:r>
            <a:r>
              <a:rPr lang="en-US" sz="2000" smtClean="0"/>
              <a:t>- valuable rare and raw materials</a:t>
            </a:r>
          </a:p>
          <a:p>
            <a:r>
              <a:rPr lang="en-US" altLang="zh-CN" sz="2400" smtClean="0"/>
              <a:t>Grassroots gazetteers and contents</a:t>
            </a:r>
            <a:r>
              <a:rPr lang="nl-NL" sz="2400" smtClean="0"/>
              <a:t> in different level gazetteers</a:t>
            </a:r>
          </a:p>
          <a:p>
            <a:pPr>
              <a:buFont typeface="Wingdings 2" pitchFamily="18" charset="2"/>
              <a:buNone/>
            </a:pPr>
            <a:r>
              <a:rPr lang="en-US" sz="2400" smtClean="0"/>
              <a:t>    </a:t>
            </a:r>
            <a:r>
              <a:rPr lang="en-US" sz="2000" smtClean="0"/>
              <a:t>- more detailed information in lower level gazetteers</a:t>
            </a:r>
          </a:p>
          <a:p>
            <a:pPr>
              <a:buFont typeface="Wingdings 2" pitchFamily="18" charset="2"/>
              <a:buNone/>
            </a:pPr>
            <a:r>
              <a:rPr lang="en-US" sz="2400" smtClean="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Something to Remind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… (Cont.)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76400"/>
            <a:ext cx="7486650" cy="4572000"/>
          </a:xfrm>
        </p:spPr>
        <p:txBody>
          <a:bodyPr>
            <a:normAutofit/>
          </a:bodyPr>
          <a:lstStyle/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sz="2400" b="1" dirty="0" smtClean="0"/>
              <a:t>Sample:</a:t>
            </a:r>
            <a:r>
              <a:rPr lang="en-US" altLang="zh-CN" sz="2400" dirty="0" smtClean="0"/>
              <a:t> 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sz="2400" dirty="0" smtClean="0"/>
              <a:t>Gazetteers of </a:t>
            </a:r>
            <a:r>
              <a:rPr lang="en-US" altLang="zh-CN" sz="2400" dirty="0" err="1" smtClean="0"/>
              <a:t>Guang’anmen</a:t>
            </a:r>
            <a:r>
              <a:rPr lang="en-US" altLang="zh-CN" sz="2400" dirty="0" smtClean="0"/>
              <a:t> Township (</a:t>
            </a:r>
            <a:r>
              <a:rPr lang="zh-CN" altLang="en-US" sz="2400" dirty="0" smtClean="0"/>
              <a:t>广安门外街道</a:t>
            </a:r>
            <a:r>
              <a:rPr lang="en-US" altLang="zh-CN" sz="2400" dirty="0" smtClean="0"/>
              <a:t>) </a:t>
            </a:r>
            <a:r>
              <a:rPr lang="en-US" altLang="zh-CN" sz="2400" dirty="0" err="1" smtClean="0"/>
              <a:t>Xuanwu</a:t>
            </a:r>
            <a:r>
              <a:rPr lang="en-US" altLang="zh-CN" sz="2400" dirty="0" smtClean="0"/>
              <a:t> District (</a:t>
            </a:r>
            <a:r>
              <a:rPr lang="zh-CN" altLang="en-US" sz="2400" dirty="0" smtClean="0"/>
              <a:t>宣武区</a:t>
            </a:r>
            <a:r>
              <a:rPr lang="en-US" altLang="zh-CN" sz="2400" dirty="0" smtClean="0"/>
              <a:t>)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sz="2000" dirty="0" smtClean="0"/>
              <a:t>*  </a:t>
            </a:r>
            <a:r>
              <a:rPr lang="en-US" altLang="zh-CN" sz="2000" dirty="0" err="1" smtClean="0"/>
              <a:t>Guang’anmenwai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Jiedao</a:t>
            </a:r>
            <a:r>
              <a:rPr lang="en-US" altLang="zh-CN" sz="2000" dirty="0" smtClean="0"/>
              <a:t> (Neighborhood) is a</a:t>
            </a:r>
            <a:r>
              <a:rPr lang="en-US" sz="2000" dirty="0" smtClean="0"/>
              <a:t>ffiliated </a:t>
            </a:r>
            <a:r>
              <a:rPr lang="en-US" sz="2000" dirty="0"/>
              <a:t>with </a:t>
            </a:r>
            <a:r>
              <a:rPr lang="en-US" sz="2000" dirty="0" err="1" smtClean="0"/>
              <a:t>Xuanwu</a:t>
            </a:r>
            <a:r>
              <a:rPr lang="en-US" sz="2000" dirty="0" smtClean="0"/>
              <a:t>   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/>
              <a:t> </a:t>
            </a:r>
            <a:r>
              <a:rPr lang="en-US" sz="2000" dirty="0" smtClean="0"/>
              <a:t>   District , Beijing.</a:t>
            </a:r>
            <a:endParaRPr lang="en-US" altLang="zh-CN" sz="2000" dirty="0" smtClean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en-US" altLang="zh-CN" sz="1800" dirty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sz="1800" dirty="0" smtClean="0"/>
              <a:t>A. </a:t>
            </a:r>
            <a:r>
              <a:rPr lang="zh-CN" altLang="en-US" sz="1800" dirty="0" smtClean="0"/>
              <a:t>广</a:t>
            </a:r>
            <a:r>
              <a:rPr lang="zh-CN" altLang="en-US" sz="1800" dirty="0"/>
              <a:t>安门外街道资料长编 </a:t>
            </a:r>
            <a:r>
              <a:rPr lang="en-US" altLang="zh-CN" sz="1800" dirty="0" smtClean="0"/>
              <a:t>(Gazetteer of </a:t>
            </a:r>
            <a:r>
              <a:rPr lang="en-US" altLang="zh-CN" sz="1800" dirty="0" err="1" smtClean="0"/>
              <a:t>Guang’anmenwai</a:t>
            </a:r>
            <a:r>
              <a:rPr lang="en-US" altLang="zh-CN" sz="1800" dirty="0" smtClean="0"/>
              <a:t> Township)</a:t>
            </a:r>
            <a:endParaRPr lang="en-US" sz="1800" dirty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zh-CN" altLang="en-US" sz="1800" dirty="0" smtClean="0"/>
              <a:t> </a:t>
            </a:r>
            <a:r>
              <a:rPr lang="en-US" altLang="zh-CN" sz="1800" dirty="0"/>
              <a:t> </a:t>
            </a:r>
            <a:r>
              <a:rPr lang="en-US" altLang="zh-CN" sz="1800" dirty="0" smtClean="0"/>
              <a:t>  </a:t>
            </a:r>
            <a:r>
              <a:rPr lang="en-US" sz="1800" dirty="0" smtClean="0"/>
              <a:t>informal publication </a:t>
            </a:r>
            <a:r>
              <a:rPr lang="en-US" altLang="zh-CN" sz="1800" dirty="0" smtClean="0"/>
              <a:t>2 vols. </a:t>
            </a:r>
            <a:r>
              <a:rPr lang="en-US" sz="1800" dirty="0" smtClean="0"/>
              <a:t>1996 </a:t>
            </a:r>
            <a:r>
              <a:rPr lang="zh-CN" altLang="en-US" sz="1800" dirty="0" smtClean="0">
                <a:solidFill>
                  <a:srgbClr val="FF0000"/>
                </a:solidFill>
              </a:rPr>
              <a:t>油印</a:t>
            </a:r>
            <a:endParaRPr lang="en-US" sz="1800" dirty="0">
              <a:solidFill>
                <a:srgbClr val="FF0000"/>
              </a:solidFill>
            </a:endParaRP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sz="1800" dirty="0" smtClean="0"/>
              <a:t>B. </a:t>
            </a:r>
            <a:r>
              <a:rPr lang="zh-CN" altLang="en-US" sz="1800" dirty="0" smtClean="0"/>
              <a:t>广</a:t>
            </a:r>
            <a:r>
              <a:rPr lang="zh-CN" altLang="en-US" sz="1800" dirty="0"/>
              <a:t>安门外街道</a:t>
            </a:r>
            <a:r>
              <a:rPr lang="zh-CN" altLang="en-US" sz="1800" dirty="0" smtClean="0"/>
              <a:t>志 </a:t>
            </a:r>
            <a:r>
              <a:rPr lang="en-US" altLang="zh-CN" sz="1800" dirty="0"/>
              <a:t>(Gazetteer of </a:t>
            </a:r>
            <a:r>
              <a:rPr lang="en-US" altLang="zh-CN" sz="1800" dirty="0" err="1"/>
              <a:t>Guang’anmenwai</a:t>
            </a:r>
            <a:r>
              <a:rPr lang="en-US" altLang="zh-CN" sz="1800" dirty="0"/>
              <a:t> </a:t>
            </a:r>
            <a:r>
              <a:rPr lang="en-US" altLang="zh-CN" sz="1800" dirty="0" smtClean="0"/>
              <a:t>Township) </a:t>
            </a:r>
            <a:endParaRPr lang="en-US" sz="1800" dirty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zh-CN" altLang="en-US" sz="1800" dirty="0" smtClean="0"/>
              <a:t>    </a:t>
            </a:r>
            <a:r>
              <a:rPr lang="en-US" altLang="zh-CN" sz="1800" dirty="0" smtClean="0"/>
              <a:t>informal publication  1 vol.  </a:t>
            </a:r>
            <a:r>
              <a:rPr lang="en-US" sz="1800" dirty="0" smtClean="0"/>
              <a:t>2002</a:t>
            </a:r>
            <a:r>
              <a:rPr lang="zh-CN" altLang="en-US" sz="1800" dirty="0" smtClean="0"/>
              <a:t>．</a:t>
            </a:r>
            <a:r>
              <a:rPr lang="zh-CN" altLang="en-US" sz="1800" dirty="0">
                <a:solidFill>
                  <a:srgbClr val="FF0000"/>
                </a:solidFill>
              </a:rPr>
              <a:t>铅</a:t>
            </a:r>
            <a:r>
              <a:rPr lang="zh-CN" altLang="en-US" sz="1800" dirty="0" smtClean="0">
                <a:solidFill>
                  <a:srgbClr val="FF0000"/>
                </a:solidFill>
              </a:rPr>
              <a:t>印</a:t>
            </a:r>
            <a:endParaRPr lang="en-US" sz="1800" dirty="0">
              <a:solidFill>
                <a:srgbClr val="FF0000"/>
              </a:solidFill>
            </a:endParaRP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sz="1800" dirty="0" smtClean="0"/>
              <a:t>C. </a:t>
            </a:r>
            <a:r>
              <a:rPr lang="zh-CN" altLang="en-US" sz="1800" dirty="0" smtClean="0"/>
              <a:t>北</a:t>
            </a:r>
            <a:r>
              <a:rPr lang="zh-CN" altLang="en-US" sz="1800" dirty="0"/>
              <a:t>京市宣武区</a:t>
            </a:r>
            <a:r>
              <a:rPr lang="zh-CN" altLang="en-US" sz="1800" dirty="0" smtClean="0"/>
              <a:t>志 </a:t>
            </a:r>
            <a:r>
              <a:rPr lang="en-US" altLang="zh-CN" sz="1800" dirty="0" smtClean="0"/>
              <a:t>(Gazetteer of </a:t>
            </a:r>
            <a:r>
              <a:rPr lang="en-US" altLang="zh-CN" sz="1800" dirty="0" err="1" smtClean="0"/>
              <a:t>Xuanwu</a:t>
            </a:r>
            <a:r>
              <a:rPr lang="en-US" altLang="zh-CN" sz="1800" dirty="0" smtClean="0"/>
              <a:t> District, Beijing)</a:t>
            </a:r>
            <a:r>
              <a:rPr lang="en-US" altLang="zh-CN" sz="1800" dirty="0"/>
              <a:t/>
            </a:r>
            <a:br>
              <a:rPr lang="en-US" altLang="zh-CN" sz="1800" dirty="0"/>
            </a:br>
            <a:r>
              <a:rPr lang="en-US" altLang="zh-CN" sz="1800" dirty="0" smtClean="0"/>
              <a:t>    formal publication by Beijing </a:t>
            </a:r>
            <a:r>
              <a:rPr lang="en-US" altLang="zh-CN" sz="1800" dirty="0" err="1" smtClean="0"/>
              <a:t>Chubanshe</a:t>
            </a:r>
            <a:r>
              <a:rPr lang="en-US" altLang="zh-CN" sz="1800" dirty="0" smtClean="0"/>
              <a:t>, 2004 </a:t>
            </a:r>
            <a:r>
              <a:rPr lang="zh-CN" altLang="en-US" sz="1800" dirty="0" smtClean="0">
                <a:solidFill>
                  <a:srgbClr val="FF0000"/>
                </a:solidFill>
              </a:rPr>
              <a:t>正式出版物</a:t>
            </a:r>
            <a:endParaRPr lang="en-US" sz="1800" dirty="0">
              <a:solidFill>
                <a:srgbClr val="FF0000"/>
              </a:solidFill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276600"/>
            <a:ext cx="6388100" cy="16097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400" b="0" dirty="0" smtClean="0">
                <a:solidFill>
                  <a:schemeClr val="tx2">
                    <a:satMod val="130000"/>
                  </a:schemeClr>
                </a:solidFill>
              </a:rPr>
              <a:t>HAIHUIZ@PITT.EDU</a:t>
            </a:r>
            <a:endParaRPr lang="en-US" sz="2400" b="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100" y="1066800"/>
            <a:ext cx="6400800" cy="1509713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8000" dirty="0" smtClean="0"/>
              <a:t>Thanks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7497763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zh-CN" sz="2800" dirty="0" smtClean="0">
                <a:solidFill>
                  <a:schemeClr val="tx2">
                    <a:satMod val="130000"/>
                  </a:schemeClr>
                </a:solidFill>
              </a:rPr>
              <a:t> Local History, Local Gazetteer and Local Yearbook</a:t>
            </a:r>
            <a:endParaRPr lang="en-US" sz="2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76400"/>
            <a:ext cx="7497763" cy="4800600"/>
          </a:xfrm>
        </p:spPr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/>
              <a:t>In </a:t>
            </a:r>
            <a:r>
              <a:rPr lang="en-US" sz="2800" dirty="0" smtClean="0"/>
              <a:t>common:  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/>
              <a:t> </a:t>
            </a:r>
            <a:r>
              <a:rPr lang="en-US" sz="2800" dirty="0" smtClean="0"/>
              <a:t>  	</a:t>
            </a:r>
            <a:r>
              <a:rPr lang="en-US" sz="2400" dirty="0" smtClean="0"/>
              <a:t>regional and historical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en-US" sz="2800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Differences: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sz="2000" dirty="0" smtClean="0"/>
              <a:t>	</a:t>
            </a:r>
            <a:r>
              <a:rPr lang="zh-CN" altLang="en-US" sz="2000" dirty="0" smtClean="0"/>
              <a:t>地方史</a:t>
            </a:r>
            <a:r>
              <a:rPr lang="en-US" altLang="zh-CN" sz="2000" dirty="0" smtClean="0"/>
              <a:t>(local history) - t</a:t>
            </a:r>
            <a:r>
              <a:rPr lang="en-US" sz="2000" dirty="0" smtClean="0"/>
              <a:t>he </a:t>
            </a:r>
            <a:r>
              <a:rPr lang="en-US" sz="2000" dirty="0"/>
              <a:t>development of </a:t>
            </a:r>
            <a:r>
              <a:rPr lang="en-US" sz="2000" dirty="0" smtClean="0"/>
              <a:t>people </a:t>
            </a:r>
            <a:r>
              <a:rPr lang="en-US" sz="2000" dirty="0"/>
              <a:t>and </a:t>
            </a:r>
            <a:r>
              <a:rPr lang="en-US" sz="2000" dirty="0" smtClean="0"/>
              <a:t>events 	stated </a:t>
            </a:r>
            <a:r>
              <a:rPr lang="en-US" sz="2000" dirty="0" smtClean="0">
                <a:solidFill>
                  <a:srgbClr val="FF0000"/>
                </a:solidFill>
              </a:rPr>
              <a:t>longitudinally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sz="2000" dirty="0" smtClean="0"/>
              <a:t>	</a:t>
            </a:r>
            <a:r>
              <a:rPr lang="zh-CN" altLang="en-US" sz="2000" dirty="0" smtClean="0"/>
              <a:t>地方志</a:t>
            </a:r>
            <a:r>
              <a:rPr lang="en-US" altLang="zh-CN" sz="2000" dirty="0" smtClean="0"/>
              <a:t>(local gazetteer) - </a:t>
            </a:r>
            <a:r>
              <a:rPr lang="en-US" sz="2000" dirty="0" smtClean="0"/>
              <a:t>comprehensive </a:t>
            </a:r>
            <a:r>
              <a:rPr lang="en-US" sz="2000" dirty="0"/>
              <a:t>records compiled </a:t>
            </a:r>
            <a:r>
              <a:rPr lang="en-US" sz="2000" dirty="0" smtClean="0"/>
              <a:t>	and written </a:t>
            </a:r>
            <a:r>
              <a:rPr lang="en-US" sz="2000" dirty="0" smtClean="0">
                <a:solidFill>
                  <a:srgbClr val="FF0000"/>
                </a:solidFill>
              </a:rPr>
              <a:t>horizontally </a:t>
            </a:r>
            <a:r>
              <a:rPr lang="en-US" sz="2000" dirty="0" smtClean="0"/>
              <a:t>for a certain time period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sz="2000" dirty="0" smtClean="0"/>
              <a:t>	</a:t>
            </a:r>
            <a:r>
              <a:rPr lang="zh-CN" altLang="en-US" sz="2000" dirty="0" smtClean="0"/>
              <a:t>地方年鉴</a:t>
            </a:r>
            <a:r>
              <a:rPr lang="en-US" altLang="zh-CN" sz="2000" dirty="0" smtClean="0"/>
              <a:t>(local yearbook)  - </a:t>
            </a:r>
            <a:r>
              <a:rPr lang="en-US" altLang="zh-CN" sz="2000" dirty="0" smtClean="0">
                <a:solidFill>
                  <a:srgbClr val="FF0000"/>
                </a:solidFill>
              </a:rPr>
              <a:t>y</a:t>
            </a:r>
            <a:r>
              <a:rPr lang="en-US" sz="2000" dirty="0" smtClean="0">
                <a:solidFill>
                  <a:srgbClr val="FF0000"/>
                </a:solidFill>
              </a:rPr>
              <a:t>early</a:t>
            </a:r>
            <a:r>
              <a:rPr lang="en-US" sz="2000" dirty="0" smtClean="0"/>
              <a:t> reference book including 	primary, secondary and tertiary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sources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zh-CN" altLang="en-US" sz="44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altLang="zh-CN" sz="3100" dirty="0" smtClean="0">
                <a:solidFill>
                  <a:schemeClr val="tx2">
                    <a:satMod val="130000"/>
                  </a:schemeClr>
                </a:solidFill>
              </a:rPr>
              <a:t>Local </a:t>
            </a:r>
            <a:r>
              <a:rPr lang="en-US" altLang="zh-CN" sz="3100" dirty="0">
                <a:solidFill>
                  <a:schemeClr val="tx2">
                    <a:satMod val="130000"/>
                  </a:schemeClr>
                </a:solidFill>
              </a:rPr>
              <a:t>History, Local Gazetteer and Local </a:t>
            </a:r>
            <a:r>
              <a:rPr lang="en-US" altLang="zh-CN" sz="3100" dirty="0" smtClean="0">
                <a:solidFill>
                  <a:schemeClr val="tx2">
                    <a:satMod val="130000"/>
                  </a:schemeClr>
                </a:solidFill>
              </a:rPr>
              <a:t>Yearbook (Cont.)</a:t>
            </a:r>
            <a:endParaRPr lang="en-US" sz="31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81200"/>
            <a:ext cx="7562850" cy="4267200"/>
          </a:xfrm>
        </p:spPr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CN" sz="2400" dirty="0" smtClean="0">
                <a:solidFill>
                  <a:srgbClr val="FF0000"/>
                </a:solidFill>
              </a:rPr>
              <a:t>《</a:t>
            </a:r>
            <a:r>
              <a:rPr lang="zh-CN" altLang="en-US" sz="2400" dirty="0" smtClean="0">
                <a:solidFill>
                  <a:srgbClr val="FF0000"/>
                </a:solidFill>
              </a:rPr>
              <a:t>北京史</a:t>
            </a:r>
            <a:r>
              <a:rPr lang="en-US" altLang="zh-CN" sz="2400" dirty="0" smtClean="0">
                <a:solidFill>
                  <a:srgbClr val="FF0000"/>
                </a:solidFill>
              </a:rPr>
              <a:t>》</a:t>
            </a:r>
            <a:r>
              <a:rPr lang="zh-CN" altLang="en-US" sz="2400" dirty="0" smtClean="0"/>
              <a:t>张任</a:t>
            </a:r>
            <a:r>
              <a:rPr lang="zh-CN" altLang="en-US" sz="2400" dirty="0"/>
              <a:t>忠</a:t>
            </a:r>
            <a:r>
              <a:rPr lang="zh-CN" altLang="en-US" sz="2400" dirty="0" smtClean="0"/>
              <a:t>著 北京</a:t>
            </a:r>
            <a:r>
              <a:rPr lang="en-US" altLang="zh-CN" sz="2400" dirty="0" smtClean="0"/>
              <a:t>: </a:t>
            </a:r>
            <a:r>
              <a:rPr lang="zh-CN" altLang="en-US" sz="2400" dirty="0" smtClean="0"/>
              <a:t>北京大学出版社，</a:t>
            </a:r>
            <a:r>
              <a:rPr lang="en-US" altLang="zh-CN" sz="2400" dirty="0" smtClean="0"/>
              <a:t>2009.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sz="2400" dirty="0" smtClean="0"/>
              <a:t>     Beijing History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en-US" altLang="zh-CN" sz="2400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CN" sz="2400" dirty="0" smtClean="0">
                <a:solidFill>
                  <a:srgbClr val="FF0000"/>
                </a:solidFill>
              </a:rPr>
              <a:t>《</a:t>
            </a:r>
            <a:r>
              <a:rPr lang="zh-CN" altLang="en-US" sz="2400" dirty="0" smtClean="0">
                <a:solidFill>
                  <a:srgbClr val="FF0000"/>
                </a:solidFill>
              </a:rPr>
              <a:t>北京志</a:t>
            </a:r>
            <a:r>
              <a:rPr lang="en-US" altLang="zh-CN" sz="2400" dirty="0" smtClean="0">
                <a:solidFill>
                  <a:srgbClr val="FF0000"/>
                </a:solidFill>
              </a:rPr>
              <a:t>》</a:t>
            </a:r>
            <a:r>
              <a:rPr lang="zh-CN" altLang="en-US" sz="2400" dirty="0" smtClean="0"/>
              <a:t>北京</a:t>
            </a:r>
            <a:r>
              <a:rPr lang="en-US" altLang="zh-CN" sz="2400" dirty="0" smtClean="0"/>
              <a:t>: </a:t>
            </a:r>
            <a:r>
              <a:rPr lang="zh-CN" altLang="en-US" sz="2400" dirty="0" smtClean="0"/>
              <a:t>北京出版社</a:t>
            </a:r>
            <a:r>
              <a:rPr lang="en-US" altLang="zh-CN" sz="2400" dirty="0" smtClean="0"/>
              <a:t>, 1994-2002.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sz="2400" dirty="0" smtClean="0"/>
              <a:t>     Beijing City Gazetteer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en-US" altLang="zh-CN" sz="2400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CN" sz="2400" dirty="0" smtClean="0">
                <a:solidFill>
                  <a:srgbClr val="FF0000"/>
                </a:solidFill>
              </a:rPr>
              <a:t>《</a:t>
            </a:r>
            <a:r>
              <a:rPr lang="zh-CN" altLang="en-US" sz="2400" dirty="0" smtClean="0">
                <a:solidFill>
                  <a:srgbClr val="FF0000"/>
                </a:solidFill>
              </a:rPr>
              <a:t>北京年鉴</a:t>
            </a:r>
            <a:r>
              <a:rPr lang="en-US" altLang="zh-CN" sz="2400" dirty="0" smtClean="0">
                <a:solidFill>
                  <a:srgbClr val="FF0000"/>
                </a:solidFill>
              </a:rPr>
              <a:t>》(2006) </a:t>
            </a:r>
            <a:r>
              <a:rPr lang="zh-CN" altLang="en-US" sz="2400" dirty="0" smtClean="0"/>
              <a:t>北京</a:t>
            </a:r>
            <a:r>
              <a:rPr lang="en-US" altLang="zh-CN" sz="2400" dirty="0" smtClean="0"/>
              <a:t>: </a:t>
            </a:r>
            <a:r>
              <a:rPr lang="zh-CN" altLang="en-US" sz="2400" dirty="0" smtClean="0"/>
              <a:t>北京年鉴社</a:t>
            </a:r>
            <a:r>
              <a:rPr lang="en-US" altLang="zh-CN" sz="2400" dirty="0" smtClean="0"/>
              <a:t>, 2006.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/>
              <a:t> </a:t>
            </a:r>
            <a:r>
              <a:rPr lang="en-US" sz="2400" dirty="0" smtClean="0"/>
              <a:t>    Beijing Yearbook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zh-CN" altLang="en-US" sz="36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altLang="zh-CN" sz="3600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altLang="zh-CN" sz="3600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altLang="zh-CN" sz="4000" dirty="0" smtClean="0">
                <a:solidFill>
                  <a:schemeClr val="tx2">
                    <a:satMod val="130000"/>
                  </a:schemeClr>
                </a:solidFill>
              </a:rPr>
              <a:t>Naming Local Gazetteers</a:t>
            </a:r>
            <a:endParaRPr lang="en-US" sz="40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1447800" y="1828800"/>
            <a:ext cx="7486650" cy="4419600"/>
          </a:xfrm>
        </p:spPr>
        <p:txBody>
          <a:bodyPr/>
          <a:lstStyle/>
          <a:p>
            <a:pPr marL="80963" indent="0">
              <a:buFont typeface="Wingdings 2" pitchFamily="18" charset="2"/>
              <a:buNone/>
            </a:pPr>
            <a:r>
              <a:rPr lang="zh-CN" altLang="en-US" sz="2400" u="sng" smtClean="0"/>
              <a:t> </a:t>
            </a:r>
            <a:r>
              <a:rPr lang="en-US" altLang="zh-CN" sz="2400" u="sng" smtClean="0"/>
              <a:t>Traditional gazetteers</a:t>
            </a:r>
          </a:p>
          <a:p>
            <a:pPr marL="80963" indent="0">
              <a:buFont typeface="Wingdings 2" pitchFamily="18" charset="2"/>
              <a:buNone/>
            </a:pPr>
            <a:endParaRPr lang="en-US" altLang="zh-CN" sz="2000" smtClean="0"/>
          </a:p>
          <a:p>
            <a:pPr marL="80963" indent="0">
              <a:buFont typeface="Wingdings 2" pitchFamily="18" charset="2"/>
              <a:buNone/>
            </a:pPr>
            <a:r>
              <a:rPr lang="en-US" altLang="zh-CN" sz="2000" smtClean="0">
                <a:solidFill>
                  <a:srgbClr val="FF0000"/>
                </a:solidFill>
              </a:rPr>
              <a:t>Mostly used </a:t>
            </a:r>
            <a:r>
              <a:rPr lang="en-US" altLang="zh-CN" sz="2000" smtClean="0"/>
              <a:t>-- </a:t>
            </a:r>
            <a:r>
              <a:rPr lang="zh-CN" altLang="en-US" sz="2000" smtClean="0"/>
              <a:t>志</a:t>
            </a:r>
            <a:r>
              <a:rPr lang="en-US" altLang="zh-CN" sz="2000" smtClean="0"/>
              <a:t> </a:t>
            </a:r>
          </a:p>
          <a:p>
            <a:pPr marL="80963" indent="0">
              <a:buFont typeface="Wingdings 2" pitchFamily="18" charset="2"/>
              <a:buNone/>
            </a:pPr>
            <a:r>
              <a:rPr lang="en-US" altLang="zh-CN" sz="2000" smtClean="0">
                <a:solidFill>
                  <a:srgbClr val="FF0000"/>
                </a:solidFill>
              </a:rPr>
              <a:t>Others</a:t>
            </a:r>
            <a:r>
              <a:rPr lang="en-US" altLang="zh-CN" sz="2000" smtClean="0"/>
              <a:t> – </a:t>
            </a:r>
            <a:r>
              <a:rPr lang="zh-CN" altLang="en-US" sz="2000" smtClean="0"/>
              <a:t>鄉土志、風土記、圖經、地記、乘、書、攷、錄、略、採訪冊。。。</a:t>
            </a:r>
            <a:endParaRPr lang="en-US" altLang="zh-CN" sz="2000" smtClean="0"/>
          </a:p>
          <a:p>
            <a:pPr marL="80963" indent="0">
              <a:buFont typeface="Wingdings 2" pitchFamily="18" charset="2"/>
              <a:buNone/>
            </a:pPr>
            <a:endParaRPr lang="en-US" sz="2000" smtClean="0"/>
          </a:p>
          <a:p>
            <a:pPr marL="80963" indent="0">
              <a:buFont typeface="Wingdings 2" pitchFamily="18" charset="2"/>
              <a:buNone/>
            </a:pPr>
            <a:r>
              <a:rPr lang="zh-CN" altLang="en-US" sz="2400" u="sng" smtClean="0"/>
              <a:t> </a:t>
            </a:r>
            <a:r>
              <a:rPr lang="en-US" altLang="zh-CN" sz="2400" u="sng" smtClean="0"/>
              <a:t>Contemporary gazetteers</a:t>
            </a:r>
          </a:p>
          <a:p>
            <a:pPr marL="80963" indent="0">
              <a:buFont typeface="Wingdings 2" pitchFamily="18" charset="2"/>
              <a:buNone/>
            </a:pPr>
            <a:endParaRPr lang="en-US" altLang="zh-CN" sz="2000" smtClean="0"/>
          </a:p>
          <a:p>
            <a:pPr marL="80963" indent="0">
              <a:buFont typeface="Wingdings 2" pitchFamily="18" charset="2"/>
              <a:buNone/>
            </a:pPr>
            <a:r>
              <a:rPr lang="en-US" altLang="zh-CN" sz="2000" smtClean="0">
                <a:solidFill>
                  <a:srgbClr val="FF0000"/>
                </a:solidFill>
              </a:rPr>
              <a:t>Mostly used </a:t>
            </a:r>
            <a:r>
              <a:rPr lang="en-US" altLang="zh-CN" sz="2000" smtClean="0"/>
              <a:t>– </a:t>
            </a:r>
            <a:r>
              <a:rPr lang="zh-CN" altLang="en-US" sz="2000" smtClean="0"/>
              <a:t>志 </a:t>
            </a:r>
            <a:endParaRPr lang="en-US" altLang="zh-CN" sz="2000" smtClean="0"/>
          </a:p>
          <a:p>
            <a:pPr marL="80963" indent="0">
              <a:buFont typeface="Wingdings 2" pitchFamily="18" charset="2"/>
              <a:buNone/>
            </a:pPr>
            <a:r>
              <a:rPr lang="en-US" altLang="zh-CN" sz="2000" smtClean="0">
                <a:solidFill>
                  <a:srgbClr val="FF0000"/>
                </a:solidFill>
              </a:rPr>
              <a:t>Others</a:t>
            </a:r>
            <a:r>
              <a:rPr lang="en-US" altLang="zh-CN" sz="2000" smtClean="0"/>
              <a:t> – </a:t>
            </a:r>
            <a:r>
              <a:rPr lang="zh-CN" altLang="en-US" sz="2000" smtClean="0"/>
              <a:t>杂记、纪闻、随笔、纪事、琐语、杂志。。。</a:t>
            </a:r>
            <a:endParaRPr lang="en-US" altLang="zh-CN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zh-CN" altLang="en-US" sz="32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altLang="zh-CN" sz="3200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altLang="zh-CN" sz="3200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altLang="zh-CN" sz="3600" dirty="0">
                <a:solidFill>
                  <a:schemeClr val="tx2">
                    <a:satMod val="130000"/>
                  </a:schemeClr>
                </a:solidFill>
              </a:rPr>
              <a:t>Naming Local </a:t>
            </a:r>
            <a:r>
              <a:rPr lang="en-US" altLang="zh-CN" sz="3600" dirty="0" smtClean="0">
                <a:solidFill>
                  <a:schemeClr val="tx2">
                    <a:satMod val="130000"/>
                  </a:schemeClr>
                </a:solidFill>
              </a:rPr>
              <a:t>Gazetteers (Cont.)</a:t>
            </a:r>
            <a:endParaRPr lang="en-US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1447800" y="1828800"/>
            <a:ext cx="7486650" cy="4419600"/>
          </a:xfrm>
        </p:spPr>
        <p:txBody>
          <a:bodyPr/>
          <a:lstStyle/>
          <a:p>
            <a:pPr marL="80963" indent="0">
              <a:buFont typeface="Wingdings 2" pitchFamily="18" charset="2"/>
              <a:buNone/>
            </a:pPr>
            <a:r>
              <a:rPr lang="zh-CN" altLang="en-US" sz="2400" u="sng" smtClean="0"/>
              <a:t> </a:t>
            </a:r>
            <a:r>
              <a:rPr lang="en-US" altLang="zh-CN" sz="2400" u="sng" smtClean="0"/>
              <a:t>Title Form of Traditional Gazetteers</a:t>
            </a:r>
          </a:p>
          <a:p>
            <a:pPr marL="80963" indent="0">
              <a:buFont typeface="Wingdings 2" pitchFamily="18" charset="2"/>
              <a:buNone/>
            </a:pPr>
            <a:endParaRPr lang="en-US" sz="2000" smtClean="0"/>
          </a:p>
          <a:p>
            <a:pPr marL="80963" indent="0">
              <a:buFont typeface="Wingdings 2" pitchFamily="18" charset="2"/>
              <a:buNone/>
            </a:pPr>
            <a:r>
              <a:rPr lang="en-US" altLang="zh-CN" sz="2000" smtClean="0"/>
              <a:t>compiling time </a:t>
            </a:r>
            <a:r>
              <a:rPr lang="en-US" altLang="zh-CN" sz="2000" smtClean="0">
                <a:solidFill>
                  <a:srgbClr val="FF0000"/>
                </a:solidFill>
              </a:rPr>
              <a:t>+</a:t>
            </a:r>
            <a:r>
              <a:rPr lang="en-US" altLang="zh-CN" sz="2000" smtClean="0"/>
              <a:t> administrative region </a:t>
            </a:r>
            <a:r>
              <a:rPr lang="en-US" altLang="zh-CN" sz="2000" smtClean="0">
                <a:solidFill>
                  <a:srgbClr val="FF0000"/>
                </a:solidFill>
              </a:rPr>
              <a:t>+</a:t>
            </a:r>
            <a:r>
              <a:rPr lang="en-US" altLang="zh-CN" sz="2000" smtClean="0"/>
              <a:t> zhi </a:t>
            </a:r>
            <a:r>
              <a:rPr lang="en-US" altLang="zh-CN" sz="2000" smtClean="0">
                <a:solidFill>
                  <a:srgbClr val="FF0000"/>
                </a:solidFill>
              </a:rPr>
              <a:t>+</a:t>
            </a:r>
            <a:r>
              <a:rPr lang="en-US" altLang="zh-CN" sz="2000" smtClean="0"/>
              <a:t> number of juan/chapter</a:t>
            </a:r>
            <a:endParaRPr lang="en-US" sz="2000" smtClean="0"/>
          </a:p>
          <a:p>
            <a:pPr marL="80963" indent="0">
              <a:buFont typeface="Wingdings 2" pitchFamily="18" charset="2"/>
              <a:buNone/>
            </a:pPr>
            <a:endParaRPr lang="en-US" sz="2000" smtClean="0"/>
          </a:p>
          <a:p>
            <a:pPr marL="80963" indent="0">
              <a:buFont typeface="Wingdings 2" pitchFamily="18" charset="2"/>
              <a:buNone/>
            </a:pPr>
            <a:r>
              <a:rPr lang="en-US" sz="2000" smtClean="0"/>
              <a:t>Samples -</a:t>
            </a:r>
          </a:p>
          <a:p>
            <a:pPr marL="80963" indent="0">
              <a:buFont typeface="Wingdings 2" pitchFamily="18" charset="2"/>
              <a:buNone/>
            </a:pPr>
            <a:r>
              <a:rPr lang="en-US" sz="1800" smtClean="0"/>
              <a:t>[</a:t>
            </a:r>
            <a:r>
              <a:rPr lang="zh-CN" altLang="en-US" sz="1800" smtClean="0"/>
              <a:t>乾隆</a:t>
            </a:r>
            <a:r>
              <a:rPr lang="en-US" altLang="zh-CN" sz="1800" smtClean="0"/>
              <a:t>] </a:t>
            </a:r>
            <a:r>
              <a:rPr lang="zh-CN" altLang="en-US" sz="1800" smtClean="0"/>
              <a:t>棗陽縣志十七卷</a:t>
            </a:r>
            <a:endParaRPr lang="en-US" altLang="zh-CN" sz="1800" smtClean="0"/>
          </a:p>
          <a:p>
            <a:pPr marL="80963" indent="0">
              <a:buFont typeface="Wingdings 2" pitchFamily="18" charset="2"/>
              <a:buNone/>
            </a:pPr>
            <a:r>
              <a:rPr lang="en-US" altLang="zh-CN" sz="1800" smtClean="0"/>
              <a:t>[</a:t>
            </a:r>
            <a:r>
              <a:rPr lang="zh-CN" altLang="en-US" sz="1800" smtClean="0"/>
              <a:t>正德</a:t>
            </a:r>
            <a:r>
              <a:rPr lang="en-US" altLang="zh-CN" sz="1800" smtClean="0"/>
              <a:t>] </a:t>
            </a:r>
            <a:r>
              <a:rPr lang="zh-CN" altLang="en-US" sz="1800" smtClean="0"/>
              <a:t>光化縣志六卷末一卷</a:t>
            </a:r>
            <a:endParaRPr lang="en-US" altLang="zh-CN" sz="1800" smtClean="0"/>
          </a:p>
          <a:p>
            <a:pPr marL="80963" indent="0">
              <a:buFont typeface="Wingdings 2" pitchFamily="18" charset="2"/>
              <a:buNone/>
            </a:pPr>
            <a:endParaRPr lang="en-US" altLang="zh-CN" sz="1800" smtClean="0"/>
          </a:p>
          <a:p>
            <a:pPr marL="80963" indent="0">
              <a:buFont typeface="Wingdings 2" pitchFamily="18" charset="2"/>
              <a:buNone/>
            </a:pPr>
            <a:r>
              <a:rPr lang="zh-CN" altLang="en-US" sz="1800" smtClean="0"/>
              <a:t>樂清縣鄉土志稿二卷  抄本</a:t>
            </a:r>
            <a:r>
              <a:rPr lang="en-US" altLang="zh-CN" sz="1800" smtClean="0"/>
              <a:t>	</a:t>
            </a:r>
          </a:p>
          <a:p>
            <a:pPr marL="80963" indent="0">
              <a:buFont typeface="Wingdings 2" pitchFamily="18" charset="2"/>
              <a:buNone/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533400"/>
            <a:ext cx="7486650" cy="88423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zh-CN" altLang="en-US" sz="28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altLang="zh-CN" sz="2800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altLang="zh-CN" sz="2800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altLang="zh-CN" sz="3100" dirty="0">
                <a:solidFill>
                  <a:schemeClr val="tx2">
                    <a:satMod val="130000"/>
                  </a:schemeClr>
                </a:solidFill>
              </a:rPr>
              <a:t>Naming Local </a:t>
            </a:r>
            <a:r>
              <a:rPr lang="en-US" altLang="zh-CN" sz="3100" dirty="0" smtClean="0">
                <a:solidFill>
                  <a:schemeClr val="tx2">
                    <a:satMod val="130000"/>
                  </a:schemeClr>
                </a:solidFill>
              </a:rPr>
              <a:t>Gazetteers:  Traditional (Cont</a:t>
            </a:r>
            <a:r>
              <a:rPr lang="en-US" altLang="zh-CN" sz="3100" dirty="0">
                <a:solidFill>
                  <a:schemeClr val="tx2">
                    <a:satMod val="130000"/>
                  </a:schemeClr>
                </a:solidFill>
              </a:rPr>
              <a:t>.)</a:t>
            </a:r>
            <a:endParaRPr lang="en-US" sz="31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1447800" y="1676400"/>
            <a:ext cx="7497763" cy="4800600"/>
          </a:xfrm>
        </p:spPr>
        <p:txBody>
          <a:bodyPr/>
          <a:lstStyle/>
          <a:p>
            <a:pPr marL="80963" indent="0">
              <a:buFont typeface="Wingdings 2" pitchFamily="18" charset="2"/>
              <a:buNone/>
            </a:pPr>
            <a:r>
              <a:rPr lang="en-US" altLang="zh-CN" sz="2800" smtClean="0"/>
              <a:t>Special terms -</a:t>
            </a:r>
          </a:p>
          <a:p>
            <a:pPr marL="80963" indent="0">
              <a:buFont typeface="Wingdings 2" pitchFamily="18" charset="2"/>
              <a:buNone/>
            </a:pPr>
            <a:endParaRPr lang="en-US" sz="2000" smtClean="0"/>
          </a:p>
          <a:p>
            <a:pPr marL="80963" indent="0">
              <a:buFont typeface="Wingdings 2" pitchFamily="18" charset="2"/>
              <a:buNone/>
            </a:pPr>
            <a:r>
              <a:rPr lang="en-US" sz="2000" smtClean="0"/>
              <a:t>   National gazetteers</a:t>
            </a:r>
            <a:r>
              <a:rPr lang="en-US" altLang="zh-CN" sz="2000" smtClean="0"/>
              <a:t>:  </a:t>
            </a:r>
            <a:r>
              <a:rPr lang="zh-CN" altLang="en-US" sz="2000" smtClean="0"/>
              <a:t>一統志</a:t>
            </a:r>
            <a:r>
              <a:rPr lang="en-US" altLang="zh-CN" sz="2000" smtClean="0"/>
              <a:t>  </a:t>
            </a:r>
          </a:p>
          <a:p>
            <a:pPr marL="80963" indent="0">
              <a:buFont typeface="Wingdings 2" pitchFamily="18" charset="2"/>
              <a:buNone/>
            </a:pPr>
            <a:r>
              <a:rPr lang="en-US" altLang="zh-CN" sz="2000" smtClean="0"/>
              <a:t>   Gazetteers for more than one provinces:   </a:t>
            </a:r>
            <a:r>
              <a:rPr lang="zh-CN" altLang="en-US" sz="2000" smtClean="0"/>
              <a:t>總志</a:t>
            </a:r>
            <a:endParaRPr lang="en-US" altLang="zh-CN" sz="2000" smtClean="0"/>
          </a:p>
          <a:p>
            <a:pPr marL="80963" indent="0">
              <a:buFont typeface="Wingdings 2" pitchFamily="18" charset="2"/>
              <a:buNone/>
            </a:pPr>
            <a:r>
              <a:rPr lang="en-US" altLang="zh-CN" sz="2000" smtClean="0"/>
              <a:t>   Gazetteers for more than one counties:  </a:t>
            </a:r>
            <a:r>
              <a:rPr lang="zh-CN" altLang="en-US" sz="2000" smtClean="0"/>
              <a:t>合志 </a:t>
            </a:r>
            <a:endParaRPr lang="en-US" altLang="zh-CN" sz="2000" smtClean="0"/>
          </a:p>
          <a:p>
            <a:pPr marL="80963" indent="0">
              <a:buFont typeface="Wingdings 2" pitchFamily="18" charset="2"/>
              <a:buNone/>
            </a:pPr>
            <a:r>
              <a:rPr lang="en-US" altLang="zh-CN" sz="2000" smtClean="0"/>
              <a:t>   Provincial gazetteers:  </a:t>
            </a:r>
            <a:r>
              <a:rPr lang="zh-CN" altLang="en-US" sz="2000" smtClean="0"/>
              <a:t>通志、總志、省志、其他（大志、典、</a:t>
            </a:r>
            <a:endParaRPr lang="en-US" altLang="zh-CN" sz="2000" smtClean="0"/>
          </a:p>
          <a:p>
            <a:pPr marL="80963" indent="0">
              <a:buFont typeface="Wingdings 2" pitchFamily="18" charset="2"/>
              <a:buNone/>
            </a:pPr>
            <a:r>
              <a:rPr lang="en-US" altLang="zh-CN" sz="2000" smtClean="0"/>
              <a:t>   	</a:t>
            </a:r>
            <a:r>
              <a:rPr lang="zh-CN" altLang="en-US" sz="2000" smtClean="0"/>
              <a:t>紀、輯要</a:t>
            </a:r>
            <a:r>
              <a:rPr lang="en-US" altLang="zh-CN" sz="2000" smtClean="0"/>
              <a:t>…)</a:t>
            </a:r>
          </a:p>
          <a:p>
            <a:pPr marL="80963" indent="0">
              <a:buFont typeface="Wingdings 2" pitchFamily="18" charset="2"/>
              <a:buNone/>
            </a:pPr>
            <a:r>
              <a:rPr lang="zh-CN" altLang="en-US" sz="2000" smtClean="0"/>
              <a:t>   </a:t>
            </a:r>
            <a:r>
              <a:rPr lang="en-US" altLang="zh-CN" sz="2000" smtClean="0"/>
              <a:t>Other administrative levels:  </a:t>
            </a:r>
            <a:r>
              <a:rPr lang="zh-CN" altLang="en-US" sz="2000" smtClean="0"/>
              <a:t>府志、州志、廳志、縣志、鎮</a:t>
            </a:r>
            <a:endParaRPr lang="en-US" altLang="zh-CN" sz="2000" smtClean="0"/>
          </a:p>
          <a:p>
            <a:pPr marL="80963" indent="0">
              <a:buFont typeface="Wingdings 2" pitchFamily="18" charset="2"/>
              <a:buNone/>
            </a:pPr>
            <a:r>
              <a:rPr lang="en-US" altLang="zh-CN" sz="2000" smtClean="0"/>
              <a:t>	</a:t>
            </a:r>
            <a:r>
              <a:rPr lang="zh-CN" altLang="en-US" sz="2000" smtClean="0"/>
              <a:t>志</a:t>
            </a:r>
            <a:r>
              <a:rPr lang="en-US" altLang="zh-CN" sz="2000" smtClean="0"/>
              <a:t>… </a:t>
            </a:r>
          </a:p>
          <a:p>
            <a:pPr marL="80963" indent="0">
              <a:buFont typeface="Wingdings 2" pitchFamily="18" charset="2"/>
              <a:buNone/>
            </a:pPr>
            <a:r>
              <a:rPr lang="en-US" altLang="zh-CN" sz="2000" smtClean="0"/>
              <a:t>   Special ones:</a:t>
            </a:r>
            <a:r>
              <a:rPr lang="en-US" sz="2000" smtClean="0"/>
              <a:t> </a:t>
            </a:r>
            <a:r>
              <a:rPr lang="en-US" altLang="zh-CN" sz="2000" smtClean="0"/>
              <a:t>《</a:t>
            </a:r>
            <a:r>
              <a:rPr lang="zh-CN" altLang="en-US" sz="2000" smtClean="0"/>
              <a:t>元和郡縣圖志</a:t>
            </a:r>
            <a:r>
              <a:rPr lang="en-US" altLang="zh-CN" sz="2000" smtClean="0"/>
              <a:t>》《</a:t>
            </a:r>
            <a:r>
              <a:rPr lang="zh-CN" altLang="en-US" sz="2000" smtClean="0"/>
              <a:t>括地志</a:t>
            </a:r>
            <a:r>
              <a:rPr lang="en-US" altLang="zh-CN" sz="2000" smtClean="0"/>
              <a:t>》《</a:t>
            </a:r>
            <a:r>
              <a:rPr lang="zh-CN" altLang="en-US" sz="2000" smtClean="0"/>
              <a:t>滇史</a:t>
            </a:r>
            <a:r>
              <a:rPr lang="en-US" altLang="zh-CN" sz="2000" smtClean="0"/>
              <a:t>》</a:t>
            </a:r>
          </a:p>
          <a:p>
            <a:pPr marL="80963" indent="0">
              <a:buFont typeface="Wingdings 2" pitchFamily="18" charset="2"/>
              <a:buNone/>
            </a:pPr>
            <a:r>
              <a:rPr lang="en-US" altLang="zh-CN" sz="2000" smtClean="0"/>
              <a:t>	           《</a:t>
            </a:r>
            <a:r>
              <a:rPr lang="zh-CN" altLang="en-US" sz="2000" smtClean="0"/>
              <a:t>黔記</a:t>
            </a:r>
            <a:r>
              <a:rPr lang="en-US" altLang="zh-CN" sz="2000" smtClean="0"/>
              <a:t>》  </a:t>
            </a:r>
            <a:r>
              <a:rPr lang="zh-CN" altLang="en-US" sz="2000" smtClean="0"/>
              <a:t>。。。</a:t>
            </a:r>
            <a:endParaRPr lang="en-US" altLang="zh-CN" sz="2000" smtClean="0"/>
          </a:p>
          <a:p>
            <a:pPr marL="80963" indent="0">
              <a:buFont typeface="Wingdings 2" pitchFamily="18" charset="2"/>
              <a:buNone/>
            </a:pPr>
            <a:r>
              <a:rPr lang="en-US" sz="2000" smtClean="0"/>
              <a:t>   </a:t>
            </a:r>
            <a:r>
              <a:rPr lang="en-US" altLang="zh-CN" sz="2000" smtClean="0"/>
              <a:t> </a:t>
            </a: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zh-CN" altLang="en-US" sz="32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altLang="zh-CN" sz="3200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altLang="zh-CN" sz="3200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altLang="zh-CN" sz="3600" dirty="0">
                <a:solidFill>
                  <a:schemeClr val="tx2">
                    <a:satMod val="130000"/>
                  </a:schemeClr>
                </a:solidFill>
              </a:rPr>
              <a:t>Naming Local Gazetteers </a:t>
            </a:r>
            <a:r>
              <a:rPr lang="en-US" altLang="zh-CN" sz="3600" dirty="0" smtClean="0">
                <a:solidFill>
                  <a:schemeClr val="tx2">
                    <a:satMod val="130000"/>
                  </a:schemeClr>
                </a:solidFill>
              </a:rPr>
              <a:t>(Cont</a:t>
            </a:r>
            <a:r>
              <a:rPr lang="en-US" altLang="zh-CN" sz="3600" dirty="0">
                <a:solidFill>
                  <a:schemeClr val="tx2">
                    <a:satMod val="130000"/>
                  </a:schemeClr>
                </a:solidFill>
              </a:rPr>
              <a:t>.)</a:t>
            </a:r>
            <a:endParaRPr lang="en-US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1447800" y="1752600"/>
            <a:ext cx="7497763" cy="4800600"/>
          </a:xfrm>
        </p:spPr>
        <p:txBody>
          <a:bodyPr/>
          <a:lstStyle/>
          <a:p>
            <a:pPr marL="80963" indent="0">
              <a:buFont typeface="Wingdings 2" pitchFamily="18" charset="2"/>
              <a:buNone/>
            </a:pPr>
            <a:r>
              <a:rPr lang="en-US" altLang="zh-CN" sz="2400" u="sng" smtClean="0"/>
              <a:t>Title Form of Contemporary Gazetteers</a:t>
            </a:r>
          </a:p>
          <a:p>
            <a:pPr marL="80963" indent="0">
              <a:buFont typeface="Wingdings 2" pitchFamily="18" charset="2"/>
              <a:buNone/>
            </a:pPr>
            <a:endParaRPr lang="en-US" altLang="zh-CN" sz="2400" smtClean="0"/>
          </a:p>
          <a:p>
            <a:pPr marL="80963" indent="0">
              <a:buFont typeface="Wingdings 2" pitchFamily="18" charset="2"/>
              <a:buNone/>
            </a:pPr>
            <a:r>
              <a:rPr lang="en-US" altLang="zh-CN" sz="1800" smtClean="0"/>
              <a:t>1</a:t>
            </a:r>
            <a:r>
              <a:rPr lang="zh-CN" altLang="en-US" sz="1800" smtClean="0"/>
              <a:t>）</a:t>
            </a:r>
            <a:r>
              <a:rPr lang="en-US" altLang="zh-CN" sz="1800" smtClean="0"/>
              <a:t> administrative region  </a:t>
            </a:r>
            <a:r>
              <a:rPr lang="en-US" altLang="zh-CN" sz="1800" smtClean="0">
                <a:solidFill>
                  <a:srgbClr val="FF0000"/>
                </a:solidFill>
              </a:rPr>
              <a:t>+</a:t>
            </a:r>
            <a:r>
              <a:rPr lang="en-US" altLang="zh-CN" sz="1800" smtClean="0"/>
              <a:t>  zhi (</a:t>
            </a:r>
            <a:r>
              <a:rPr lang="zh-CN" altLang="en-US" sz="1800" smtClean="0"/>
              <a:t>志</a:t>
            </a:r>
            <a:r>
              <a:rPr lang="en-US" altLang="zh-CN" sz="1800" smtClean="0"/>
              <a:t>)</a:t>
            </a:r>
          </a:p>
          <a:p>
            <a:pPr marL="80963" indent="0">
              <a:buFont typeface="Wingdings 2" pitchFamily="18" charset="2"/>
              <a:buNone/>
            </a:pPr>
            <a:r>
              <a:rPr lang="en-US" altLang="zh-CN" sz="1800" smtClean="0"/>
              <a:t>    《</a:t>
            </a:r>
            <a:r>
              <a:rPr lang="zh-CN" altLang="en-US" sz="1800" smtClean="0"/>
              <a:t>阜新蒙古族自治县志</a:t>
            </a:r>
            <a:r>
              <a:rPr lang="en-US" altLang="zh-CN" sz="1800" smtClean="0"/>
              <a:t>》</a:t>
            </a:r>
          </a:p>
          <a:p>
            <a:pPr marL="80963" indent="0">
              <a:buFont typeface="Wingdings 2" pitchFamily="18" charset="2"/>
              <a:buNone/>
            </a:pPr>
            <a:r>
              <a:rPr lang="en-US" altLang="zh-CN" sz="1800" smtClean="0"/>
              <a:t>    《</a:t>
            </a:r>
            <a:r>
              <a:rPr lang="zh-CN" altLang="en-US" sz="1800" smtClean="0"/>
              <a:t>旅顺口区志</a:t>
            </a:r>
            <a:r>
              <a:rPr lang="en-US" altLang="zh-CN" sz="1800" smtClean="0"/>
              <a:t>》《</a:t>
            </a:r>
            <a:r>
              <a:rPr lang="zh-CN" altLang="en-US" sz="1800" smtClean="0"/>
              <a:t>北京市西城区志</a:t>
            </a:r>
            <a:r>
              <a:rPr lang="en-US" altLang="zh-CN" sz="1800" smtClean="0"/>
              <a:t>》《</a:t>
            </a:r>
            <a:r>
              <a:rPr lang="zh-CN" altLang="en-US" sz="1800" smtClean="0"/>
              <a:t>二龙路街道志</a:t>
            </a:r>
            <a:r>
              <a:rPr lang="en-US" altLang="zh-CN" sz="1800" smtClean="0"/>
              <a:t>》</a:t>
            </a:r>
            <a:r>
              <a:rPr lang="zh-CN" altLang="en-US" sz="1800" smtClean="0"/>
              <a:t>。。。</a:t>
            </a:r>
            <a:endParaRPr lang="en-US" altLang="zh-CN" sz="1800" smtClean="0"/>
          </a:p>
          <a:p>
            <a:pPr marL="80963" indent="0">
              <a:buFont typeface="Wingdings 2" pitchFamily="18" charset="2"/>
              <a:buNone/>
            </a:pPr>
            <a:endParaRPr lang="en-US" altLang="zh-CN" sz="1800" smtClean="0"/>
          </a:p>
          <a:p>
            <a:pPr marL="80963" indent="0">
              <a:buFont typeface="Wingdings 2" pitchFamily="18" charset="2"/>
              <a:buNone/>
            </a:pPr>
            <a:r>
              <a:rPr lang="en-US" altLang="zh-CN" sz="1800" smtClean="0"/>
              <a:t>2</a:t>
            </a:r>
            <a:r>
              <a:rPr lang="zh-CN" altLang="en-US" sz="1800" smtClean="0"/>
              <a:t>）</a:t>
            </a:r>
            <a:r>
              <a:rPr lang="en-US" altLang="zh-CN" sz="1800" smtClean="0"/>
              <a:t> administrative region </a:t>
            </a:r>
            <a:r>
              <a:rPr lang="en-US" altLang="zh-CN" sz="1800" smtClean="0">
                <a:solidFill>
                  <a:srgbClr val="FF0000"/>
                </a:solidFill>
              </a:rPr>
              <a:t>+</a:t>
            </a:r>
            <a:r>
              <a:rPr lang="en-US" altLang="zh-CN" sz="1800" smtClean="0"/>
              <a:t> zhi (</a:t>
            </a:r>
            <a:r>
              <a:rPr lang="zh-CN" altLang="en-US" sz="1800" smtClean="0"/>
              <a:t>志</a:t>
            </a:r>
            <a:r>
              <a:rPr lang="en-US" altLang="zh-CN" sz="1800" smtClean="0"/>
              <a:t>) </a:t>
            </a:r>
            <a:r>
              <a:rPr lang="en-US" altLang="zh-CN" sz="1800" smtClean="0">
                <a:solidFill>
                  <a:srgbClr val="FF0000"/>
                </a:solidFill>
              </a:rPr>
              <a:t>+</a:t>
            </a:r>
            <a:r>
              <a:rPr lang="en-US" altLang="zh-CN" sz="1800" smtClean="0"/>
              <a:t> profession/subject </a:t>
            </a:r>
            <a:r>
              <a:rPr lang="en-US" altLang="zh-CN" sz="1800" smtClean="0">
                <a:solidFill>
                  <a:srgbClr val="FF0000"/>
                </a:solidFill>
              </a:rPr>
              <a:t>+ </a:t>
            </a:r>
            <a:r>
              <a:rPr lang="en-US" altLang="zh-CN" sz="1800" smtClean="0"/>
              <a:t>zhi (</a:t>
            </a:r>
            <a:r>
              <a:rPr lang="zh-CN" altLang="en-US" sz="1800" smtClean="0"/>
              <a:t>志</a:t>
            </a:r>
            <a:r>
              <a:rPr lang="en-US" altLang="zh-CN" sz="1800" smtClean="0"/>
              <a:t>)</a:t>
            </a:r>
          </a:p>
          <a:p>
            <a:pPr marL="80963" indent="0">
              <a:buFont typeface="Wingdings 2" pitchFamily="18" charset="2"/>
              <a:buNone/>
            </a:pPr>
            <a:r>
              <a:rPr lang="en-US" altLang="zh-CN" sz="1800" smtClean="0"/>
              <a:t>    《</a:t>
            </a:r>
            <a:r>
              <a:rPr lang="zh-CN" altLang="en-US" sz="1800" smtClean="0"/>
              <a:t>大连市志</a:t>
            </a:r>
            <a:r>
              <a:rPr lang="en-US" altLang="zh-CN" sz="1800" smtClean="0"/>
              <a:t>·</a:t>
            </a:r>
            <a:r>
              <a:rPr lang="zh-CN" altLang="en-US" sz="1800" smtClean="0"/>
              <a:t> 轻工业志</a:t>
            </a:r>
            <a:r>
              <a:rPr lang="en-US" altLang="zh-CN" sz="1800" smtClean="0"/>
              <a:t>》</a:t>
            </a:r>
            <a:r>
              <a:rPr lang="zh-CN" altLang="en-US" sz="1800" smtClean="0"/>
              <a:t>。。。</a:t>
            </a:r>
            <a:endParaRPr lang="en-US" altLang="zh-CN" sz="1800" smtClean="0"/>
          </a:p>
          <a:p>
            <a:pPr marL="80963" indent="0">
              <a:buFont typeface="Wingdings 2" pitchFamily="18" charset="2"/>
              <a:buNone/>
            </a:pPr>
            <a:endParaRPr lang="en-US" altLang="zh-CN" sz="1800" smtClean="0"/>
          </a:p>
          <a:p>
            <a:pPr marL="80963" indent="0">
              <a:buFont typeface="Wingdings 2" pitchFamily="18" charset="2"/>
              <a:buNone/>
            </a:pPr>
            <a:r>
              <a:rPr lang="en-US" altLang="zh-CN" sz="1800" smtClean="0"/>
              <a:t>3</a:t>
            </a:r>
            <a:r>
              <a:rPr lang="zh-CN" altLang="en-US" sz="1800" smtClean="0"/>
              <a:t>）</a:t>
            </a:r>
            <a:r>
              <a:rPr lang="en-US" altLang="zh-CN" sz="1800" smtClean="0"/>
              <a:t>subject/institute (</a:t>
            </a:r>
            <a:r>
              <a:rPr lang="zh-CN" altLang="en-US" sz="1800" smtClean="0"/>
              <a:t>专题</a:t>
            </a:r>
            <a:r>
              <a:rPr lang="en-US" altLang="zh-CN" sz="1800" smtClean="0"/>
              <a:t>/</a:t>
            </a:r>
            <a:r>
              <a:rPr lang="zh-CN" altLang="en-US" sz="1800" smtClean="0"/>
              <a:t>机构</a:t>
            </a:r>
            <a:r>
              <a:rPr lang="en-US" altLang="zh-CN" sz="1800" smtClean="0"/>
              <a:t>) </a:t>
            </a:r>
            <a:r>
              <a:rPr lang="en-US" altLang="zh-CN" sz="1800" smtClean="0">
                <a:solidFill>
                  <a:srgbClr val="FF0000"/>
                </a:solidFill>
              </a:rPr>
              <a:t>+</a:t>
            </a:r>
            <a:r>
              <a:rPr lang="en-US" altLang="zh-CN" sz="1800" smtClean="0"/>
              <a:t> zhi (</a:t>
            </a:r>
            <a:r>
              <a:rPr lang="zh-CN" altLang="en-US" sz="1800" smtClean="0"/>
              <a:t>志</a:t>
            </a:r>
            <a:r>
              <a:rPr lang="en-US" altLang="zh-CN" sz="1800" smtClean="0"/>
              <a:t>) </a:t>
            </a:r>
          </a:p>
          <a:p>
            <a:pPr marL="80963" indent="0">
              <a:buFont typeface="Wingdings 2" pitchFamily="18" charset="2"/>
              <a:buNone/>
            </a:pPr>
            <a:r>
              <a:rPr lang="en-US" sz="1800" smtClean="0"/>
              <a:t>     </a:t>
            </a:r>
            <a:r>
              <a:rPr lang="en-US" altLang="zh-CN" sz="1800" smtClean="0"/>
              <a:t>《</a:t>
            </a:r>
            <a:r>
              <a:rPr lang="zh-CN" altLang="en-US" sz="1800" smtClean="0"/>
              <a:t>宝钢志</a:t>
            </a:r>
            <a:r>
              <a:rPr lang="en-US" altLang="zh-CN" sz="1800" smtClean="0"/>
              <a:t>》《</a:t>
            </a:r>
            <a:r>
              <a:rPr lang="zh-CN" altLang="en-US" sz="1800" smtClean="0"/>
              <a:t>普陀山志</a:t>
            </a:r>
            <a:r>
              <a:rPr lang="en-US" altLang="zh-CN" sz="1800" smtClean="0"/>
              <a:t>》《</a:t>
            </a:r>
            <a:r>
              <a:rPr lang="zh-CN" altLang="en-US" sz="1800" smtClean="0"/>
              <a:t>十八站林业局志</a:t>
            </a:r>
            <a:r>
              <a:rPr lang="en-US" altLang="zh-CN" sz="1800" smtClean="0"/>
              <a:t>》《</a:t>
            </a:r>
            <a:r>
              <a:rPr lang="zh-CN" altLang="en-US" sz="1800" smtClean="0"/>
              <a:t>协和医院志</a:t>
            </a:r>
            <a:r>
              <a:rPr lang="en-US" altLang="zh-CN" sz="1800" smtClean="0"/>
              <a:t>》</a:t>
            </a:r>
          </a:p>
          <a:p>
            <a:pPr marL="80963" indent="0">
              <a:buFont typeface="Wingdings 2" pitchFamily="18" charset="2"/>
              <a:buNone/>
            </a:pPr>
            <a:r>
              <a:rPr lang="en-US" sz="1800" smtClean="0"/>
              <a:t>     </a:t>
            </a:r>
            <a:r>
              <a:rPr lang="en-US" altLang="zh-CN" sz="1800" smtClean="0"/>
              <a:t>《</a:t>
            </a:r>
            <a:r>
              <a:rPr lang="zh-CN" altLang="en-US" sz="1800" smtClean="0"/>
              <a:t>上海文化艺术志</a:t>
            </a:r>
            <a:r>
              <a:rPr lang="en-US" altLang="zh-CN" sz="1800" smtClean="0"/>
              <a:t>》《</a:t>
            </a:r>
            <a:r>
              <a:rPr lang="zh-CN" altLang="en-US" sz="1800" smtClean="0"/>
              <a:t>华东理工大学志</a:t>
            </a:r>
            <a:r>
              <a:rPr lang="en-US" altLang="zh-CN" sz="1800" smtClean="0"/>
              <a:t>》</a:t>
            </a:r>
            <a:r>
              <a:rPr lang="zh-CN" altLang="en-US" sz="1800" smtClean="0"/>
              <a:t>。。。</a:t>
            </a:r>
            <a:endParaRPr lang="en-US" sz="1800" smtClean="0"/>
          </a:p>
          <a:p>
            <a:pPr marL="80963" indent="0">
              <a:buFont typeface="Wingdings 2" pitchFamily="18" charset="2"/>
              <a:buNone/>
            </a:pPr>
            <a:endParaRPr lang="en-US" altLang="zh-CN" sz="2000" smtClean="0"/>
          </a:p>
          <a:p>
            <a:pPr marL="80963" indent="0">
              <a:buFont typeface="Wingdings 2" pitchFamily="18" charset="2"/>
              <a:buNone/>
            </a:pPr>
            <a:endParaRPr lang="en-US" sz="2000" smtClean="0"/>
          </a:p>
          <a:p>
            <a:pPr marL="80963" indent="0">
              <a:buFont typeface="Wingdings 2" pitchFamily="18" charset="2"/>
              <a:buNone/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zh-CN" altLang="en-US" sz="32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altLang="zh-CN" sz="32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altLang="zh-CN" sz="32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Types of Local Gazetteers </a:t>
            </a:r>
            <a:endParaRPr lang="en-US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en-US" altLang="zh-CN" sz="2400" u="sng" dirty="0" smtClean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zh-CN" altLang="en-US" sz="2400" u="sng" dirty="0" smtClean="0"/>
              <a:t> </a:t>
            </a:r>
            <a:r>
              <a:rPr lang="en-US" altLang="zh-CN" sz="2400" u="sng" dirty="0" smtClean="0"/>
              <a:t>Traditional Gazetteers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en-US" altLang="zh-CN" sz="1800" dirty="0" smtClean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sz="1800" dirty="0" smtClean="0">
                <a:solidFill>
                  <a:srgbClr val="FF0000"/>
                </a:solidFill>
              </a:rPr>
              <a:t>By Administrative Regions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sz="1800" dirty="0" smtClean="0"/>
              <a:t> </a:t>
            </a:r>
            <a:endParaRPr lang="en-US" sz="1800" dirty="0" smtClean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sz="1800" dirty="0" smtClean="0"/>
              <a:t>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   [</a:t>
            </a:r>
            <a:r>
              <a:rPr lang="zh-CN" altLang="en-US" sz="1800" dirty="0" smtClean="0">
                <a:latin typeface="Arial" pitchFamily="34" charset="0"/>
                <a:cs typeface="Arial" pitchFamily="34" charset="0"/>
              </a:rPr>
              <a:t>民國</a:t>
            </a:r>
            <a:r>
              <a:rPr lang="en-US" altLang="zh-CN" sz="1800" dirty="0" smtClean="0">
                <a:latin typeface="Arial" pitchFamily="34" charset="0"/>
                <a:cs typeface="Arial" pitchFamily="34" charset="0"/>
              </a:rPr>
              <a:t>]</a:t>
            </a:r>
            <a:r>
              <a:rPr lang="zh-CN" altLang="en-US" sz="1800" dirty="0" smtClean="0">
                <a:latin typeface="Arial" pitchFamily="34" charset="0"/>
                <a:cs typeface="Arial" pitchFamily="34" charset="0"/>
              </a:rPr>
              <a:t>察哈爾</a:t>
            </a:r>
            <a:r>
              <a:rPr lang="zh-CN" altLang="en-US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省</a:t>
            </a:r>
            <a:r>
              <a:rPr lang="zh-CN" altLang="en-US" sz="1800" dirty="0" smtClean="0">
                <a:latin typeface="Arial" pitchFamily="34" charset="0"/>
                <a:cs typeface="Arial" pitchFamily="34" charset="0"/>
              </a:rPr>
              <a:t>通志</a:t>
            </a:r>
            <a:r>
              <a:rPr lang="en-US" altLang="zh-CN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[</a:t>
            </a:r>
            <a:r>
              <a:rPr lang="zh-CN" altLang="en-US" sz="1800" dirty="0" smtClean="0">
                <a:latin typeface="Arial" pitchFamily="34" charset="0"/>
                <a:cs typeface="Arial" pitchFamily="34" charset="0"/>
              </a:rPr>
              <a:t>乾隆</a:t>
            </a:r>
            <a:r>
              <a:rPr lang="en-US" altLang="zh-CN" sz="1800" dirty="0" smtClean="0">
                <a:latin typeface="Arial" pitchFamily="34" charset="0"/>
                <a:cs typeface="Arial" pitchFamily="34" charset="0"/>
              </a:rPr>
              <a:t>]</a:t>
            </a:r>
            <a:r>
              <a:rPr lang="zh-CN" altLang="en-US" sz="1800" dirty="0" smtClean="0">
                <a:latin typeface="Arial" pitchFamily="34" charset="0"/>
                <a:cs typeface="Arial" pitchFamily="34" charset="0"/>
              </a:rPr>
              <a:t>宣化</a:t>
            </a:r>
            <a:r>
              <a:rPr lang="zh-CN" altLang="en-US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府</a:t>
            </a:r>
            <a:r>
              <a:rPr lang="zh-CN" altLang="en-US" sz="1800" dirty="0" smtClean="0">
                <a:latin typeface="Arial" pitchFamily="34" charset="0"/>
                <a:cs typeface="Arial" pitchFamily="34" charset="0"/>
              </a:rPr>
              <a:t>志   </a:t>
            </a:r>
            <a:r>
              <a:rPr lang="en-US" altLang="zh-CN" sz="180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zh-CN" altLang="en-US" sz="1800" dirty="0">
                <a:latin typeface="Arial" pitchFamily="34" charset="0"/>
                <a:cs typeface="Arial" pitchFamily="34" charset="0"/>
              </a:rPr>
              <a:t>道光</a:t>
            </a:r>
            <a:r>
              <a:rPr lang="en-US" altLang="zh-CN" sz="1800" dirty="0" smtClean="0">
                <a:latin typeface="Arial" pitchFamily="34" charset="0"/>
                <a:cs typeface="Arial" pitchFamily="34" charset="0"/>
              </a:rPr>
              <a:t>]</a:t>
            </a:r>
            <a:r>
              <a:rPr lang="zh-CN" altLang="en-US" sz="1800" dirty="0" smtClean="0">
                <a:latin typeface="Arial" pitchFamily="34" charset="0"/>
                <a:cs typeface="Arial" pitchFamily="34" charset="0"/>
              </a:rPr>
              <a:t>蘇州</a:t>
            </a:r>
            <a:r>
              <a:rPr lang="zh-CN" altLang="en-US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府</a:t>
            </a:r>
            <a:r>
              <a:rPr lang="zh-CN" altLang="en-US" sz="1800" dirty="0" smtClean="0">
                <a:latin typeface="Arial" pitchFamily="34" charset="0"/>
                <a:cs typeface="Arial" pitchFamily="34" charset="0"/>
              </a:rPr>
              <a:t>志  </a:t>
            </a:r>
            <a:endParaRPr lang="en-US" altLang="zh-CN" sz="1800" dirty="0" smtClean="0">
              <a:latin typeface="Arial" pitchFamily="34" charset="0"/>
              <a:cs typeface="Arial" pitchFamily="34" charset="0"/>
            </a:endParaRP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1800" dirty="0" smtClean="0">
                <a:latin typeface="Arial" pitchFamily="34" charset="0"/>
                <a:cs typeface="Arial" pitchFamily="34" charset="0"/>
              </a:rPr>
              <a:t>    [</a:t>
            </a:r>
            <a:r>
              <a:rPr lang="zh-CN" altLang="en-US" sz="1800" dirty="0" smtClean="0">
                <a:latin typeface="Arial" pitchFamily="34" charset="0"/>
                <a:cs typeface="Arial" pitchFamily="34" charset="0"/>
              </a:rPr>
              <a:t>至正</a:t>
            </a:r>
            <a:r>
              <a:rPr lang="en-US" altLang="zh-CN" sz="1800" dirty="0" smtClean="0">
                <a:latin typeface="Arial" pitchFamily="34" charset="0"/>
                <a:cs typeface="Arial" pitchFamily="34" charset="0"/>
              </a:rPr>
              <a:t>]</a:t>
            </a:r>
            <a:r>
              <a:rPr lang="zh-CN" altLang="en-US" sz="1800" dirty="0">
                <a:latin typeface="Arial" pitchFamily="34" charset="0"/>
                <a:cs typeface="Arial" pitchFamily="34" charset="0"/>
              </a:rPr>
              <a:t>崑</a:t>
            </a:r>
            <a:r>
              <a:rPr lang="zh-CN" altLang="en-US" sz="1800" dirty="0" smtClean="0">
                <a:latin typeface="Arial" pitchFamily="34" charset="0"/>
                <a:cs typeface="Arial" pitchFamily="34" charset="0"/>
              </a:rPr>
              <a:t>山</a:t>
            </a:r>
            <a:r>
              <a:rPr lang="zh-CN" altLang="en-US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郡</a:t>
            </a:r>
            <a:r>
              <a:rPr lang="zh-CN" altLang="en-US" sz="1800" dirty="0" smtClean="0">
                <a:latin typeface="Arial" pitchFamily="34" charset="0"/>
                <a:cs typeface="Arial" pitchFamily="34" charset="0"/>
              </a:rPr>
              <a:t>志</a:t>
            </a:r>
            <a:r>
              <a:rPr lang="en-US" altLang="zh-CN" sz="1800" dirty="0" smtClean="0">
                <a:latin typeface="Arial" pitchFamily="34" charset="0"/>
                <a:cs typeface="Arial" pitchFamily="34" charset="0"/>
              </a:rPr>
              <a:t>    [</a:t>
            </a:r>
            <a:r>
              <a:rPr lang="zh-CN" altLang="en-US" sz="1800" dirty="0">
                <a:latin typeface="Arial" pitchFamily="34" charset="0"/>
                <a:cs typeface="Arial" pitchFamily="34" charset="0"/>
              </a:rPr>
              <a:t>乾隆</a:t>
            </a:r>
            <a:r>
              <a:rPr lang="en-US" altLang="zh-CN" sz="1800" dirty="0" smtClean="0">
                <a:latin typeface="Arial" pitchFamily="34" charset="0"/>
                <a:cs typeface="Arial" pitchFamily="34" charset="0"/>
              </a:rPr>
              <a:t>]</a:t>
            </a:r>
            <a:r>
              <a:rPr lang="zh-CN" altLang="en-US" sz="1800" dirty="0" smtClean="0">
                <a:latin typeface="Arial" pitchFamily="34" charset="0"/>
                <a:cs typeface="Arial" pitchFamily="34" charset="0"/>
              </a:rPr>
              <a:t>平定</a:t>
            </a:r>
            <a:r>
              <a:rPr lang="zh-CN" altLang="en-US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州</a:t>
            </a:r>
            <a:r>
              <a:rPr lang="zh-CN" altLang="en-US" sz="1800" dirty="0" smtClean="0">
                <a:latin typeface="Arial" pitchFamily="34" charset="0"/>
                <a:cs typeface="Arial" pitchFamily="34" charset="0"/>
              </a:rPr>
              <a:t>志  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zh-CN" altLang="en-US" sz="1800" dirty="0" smtClean="0">
                <a:latin typeface="Arial" pitchFamily="34" charset="0"/>
                <a:cs typeface="Arial" pitchFamily="34" charset="0"/>
              </a:rPr>
              <a:t>康熙</a:t>
            </a:r>
            <a:r>
              <a:rPr lang="en-US" altLang="zh-CN" sz="1800" dirty="0" smtClean="0">
                <a:latin typeface="Arial" pitchFamily="34" charset="0"/>
                <a:cs typeface="Arial" pitchFamily="34" charset="0"/>
              </a:rPr>
              <a:t>]</a:t>
            </a:r>
            <a:r>
              <a:rPr lang="zh-CN" altLang="en-US" sz="1800" dirty="0" smtClean="0">
                <a:latin typeface="Arial" pitchFamily="34" charset="0"/>
                <a:cs typeface="Arial" pitchFamily="34" charset="0"/>
              </a:rPr>
              <a:t>淳化</a:t>
            </a:r>
            <a:r>
              <a:rPr lang="zh-CN" altLang="en-US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縣</a:t>
            </a:r>
            <a:r>
              <a:rPr lang="zh-CN" altLang="en-US" sz="1800" dirty="0" smtClean="0">
                <a:latin typeface="Arial" pitchFamily="34" charset="0"/>
                <a:cs typeface="Arial" pitchFamily="34" charset="0"/>
              </a:rPr>
              <a:t>志</a:t>
            </a:r>
            <a:r>
              <a:rPr lang="en-US" altLang="zh-CN" sz="1800" dirty="0" smtClean="0">
                <a:latin typeface="Arial" pitchFamily="34" charset="0"/>
                <a:cs typeface="Arial" pitchFamily="34" charset="0"/>
              </a:rPr>
              <a:t>	[</a:t>
            </a:r>
            <a:r>
              <a:rPr lang="zh-CN" altLang="en-US" sz="1800" dirty="0" smtClean="0">
                <a:latin typeface="Arial" pitchFamily="34" charset="0"/>
                <a:cs typeface="Arial" pitchFamily="34" charset="0"/>
              </a:rPr>
              <a:t>道光</a:t>
            </a:r>
            <a:r>
              <a:rPr lang="en-US" altLang="zh-CN" sz="1800" dirty="0" smtClean="0">
                <a:latin typeface="Arial" pitchFamily="34" charset="0"/>
                <a:cs typeface="Arial" pitchFamily="34" charset="0"/>
              </a:rPr>
              <a:t>]</a:t>
            </a:r>
            <a:r>
              <a:rPr lang="zh-CN" altLang="en-US" sz="1800" dirty="0" smtClean="0">
                <a:latin typeface="Arial" pitchFamily="34" charset="0"/>
                <a:cs typeface="Arial" pitchFamily="34" charset="0"/>
              </a:rPr>
              <a:t>城口</a:t>
            </a:r>
            <a:r>
              <a:rPr lang="zh-CN" altLang="en-US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廳</a:t>
            </a:r>
            <a:r>
              <a:rPr lang="zh-CN" altLang="en-US" sz="1800" dirty="0" smtClean="0">
                <a:latin typeface="Arial" pitchFamily="34" charset="0"/>
                <a:cs typeface="Arial" pitchFamily="34" charset="0"/>
              </a:rPr>
              <a:t>志</a:t>
            </a:r>
            <a:endParaRPr lang="en-US" altLang="zh-CN" sz="1800" dirty="0" smtClean="0">
              <a:latin typeface="Arial" pitchFamily="34" charset="0"/>
              <a:cs typeface="Arial" pitchFamily="34" charset="0"/>
            </a:endParaRP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en-US" altLang="zh-CN" sz="1800" dirty="0">
              <a:latin typeface="Arial" pitchFamily="34" charset="0"/>
              <a:cs typeface="Arial" pitchFamily="34" charset="0"/>
            </a:endParaRP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CN" sz="1800" dirty="0"/>
              <a:t> </a:t>
            </a:r>
            <a:r>
              <a:rPr lang="en-US" altLang="zh-CN" sz="1800" dirty="0" smtClean="0"/>
              <a:t>    [</a:t>
            </a:r>
            <a:r>
              <a:rPr lang="zh-CN" altLang="en-US" sz="1800" dirty="0" smtClean="0"/>
              <a:t>雍正</a:t>
            </a:r>
            <a:r>
              <a:rPr lang="en-US" altLang="zh-CN" sz="1800" dirty="0" smtClean="0"/>
              <a:t>]</a:t>
            </a:r>
            <a:r>
              <a:rPr lang="zh-CN" altLang="en-US" sz="1800" dirty="0" smtClean="0">
                <a:solidFill>
                  <a:srgbClr val="FF0000"/>
                </a:solidFill>
              </a:rPr>
              <a:t>畿</a:t>
            </a:r>
            <a:r>
              <a:rPr lang="zh-CN" altLang="en-US" sz="1800" dirty="0">
                <a:solidFill>
                  <a:srgbClr val="FF0000"/>
                </a:solidFill>
              </a:rPr>
              <a:t>辅</a:t>
            </a:r>
            <a:r>
              <a:rPr lang="zh-CN" altLang="en-US" sz="1800" dirty="0"/>
              <a:t>通</a:t>
            </a:r>
            <a:r>
              <a:rPr lang="zh-CN" altLang="en-US" sz="1800" dirty="0" smtClean="0"/>
              <a:t>志</a:t>
            </a:r>
            <a:r>
              <a:rPr lang="en-US" altLang="zh-CN" sz="1800" dirty="0" smtClean="0"/>
              <a:t> </a:t>
            </a:r>
            <a:r>
              <a:rPr lang="en-US" altLang="zh-CN" sz="1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altLang="zh-CN" sz="1800" dirty="0" smtClean="0"/>
              <a:t>	</a:t>
            </a:r>
            <a:endParaRPr lang="en-US" sz="1800" dirty="0" smtClean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en-US" sz="1800" dirty="0" smtClean="0"/>
          </a:p>
          <a:p>
            <a:pPr marL="365760" indent="-283464" fontAlgn="auto">
              <a:spcAft>
                <a:spcPts val="0"/>
              </a:spcAft>
              <a:buFontTx/>
              <a:buChar char="-"/>
              <a:defRPr/>
            </a:pPr>
            <a:endParaRPr lang="en-US" altLang="zh-CN" sz="1800" dirty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en-US" altLang="zh-CN" sz="1800" dirty="0" smtClean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</TotalTime>
  <Words>1621</Words>
  <Application>Microsoft Office PowerPoint</Application>
  <PresentationFormat>On-screen Show (4:3)</PresentationFormat>
  <Paragraphs>303</Paragraphs>
  <Slides>25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演示文稿设计模板</vt:lpstr>
      </vt:variant>
      <vt:variant>
        <vt:i4>7</vt:i4>
      </vt:variant>
      <vt:variant>
        <vt:lpstr>幻灯片标题</vt:lpstr>
      </vt:variant>
      <vt:variant>
        <vt:i4>25</vt:i4>
      </vt:variant>
    </vt:vector>
  </HeadingPairs>
  <TitlesOfParts>
    <vt:vector size="40" baseType="lpstr">
      <vt:lpstr>Gill Sans MT</vt:lpstr>
      <vt:lpstr>Arial</vt:lpstr>
      <vt:lpstr>Wingdings 2</vt:lpstr>
      <vt:lpstr>Verdana</vt:lpstr>
      <vt:lpstr>Calibri</vt:lpstr>
      <vt:lpstr>华文中宋</vt:lpstr>
      <vt:lpstr>Times New Roman</vt:lpstr>
      <vt:lpstr>宋体</vt:lpstr>
      <vt:lpstr>Solstice</vt:lpstr>
      <vt:lpstr>Solstice</vt:lpstr>
      <vt:lpstr>Solstice</vt:lpstr>
      <vt:lpstr>Solstice</vt:lpstr>
      <vt:lpstr>Solstice</vt:lpstr>
      <vt:lpstr>Solstice</vt:lpstr>
      <vt:lpstr>Solstice</vt:lpstr>
      <vt:lpstr>Chinese Local Gazetteers   - Layout and Content</vt:lpstr>
      <vt:lpstr>Nature of Chinese Local Gazetteers</vt:lpstr>
      <vt:lpstr> Local History, Local Gazetteer and Local Yearbook</vt:lpstr>
      <vt:lpstr> Local History, Local Gazetteer and Local Yearbook (Cont.)</vt:lpstr>
      <vt:lpstr>  Naming Local Gazetteers</vt:lpstr>
      <vt:lpstr>  Naming Local Gazetteers (Cont.)</vt:lpstr>
      <vt:lpstr>  Naming Local Gazetteers:  Traditional (Cont.)</vt:lpstr>
      <vt:lpstr>  Naming Local Gazetteers (Cont.)</vt:lpstr>
      <vt:lpstr>  Types of Local Gazetteers </vt:lpstr>
      <vt:lpstr>  Types of Local Gazetteers: Traditional (Cont.)</vt:lpstr>
      <vt:lpstr>  Types of Local Gazetteers (Contemporary)</vt:lpstr>
      <vt:lpstr>  Types of Local Gazetteers: Contemporary (Cont.)</vt:lpstr>
      <vt:lpstr>  Types of Local Gazetteers (Contemporary Cont.)</vt:lpstr>
      <vt:lpstr>  Compiling Features  </vt:lpstr>
      <vt:lpstr>   Compiling Features (Cont. )</vt:lpstr>
      <vt:lpstr>Content of Traditional Gazetteers</vt:lpstr>
      <vt:lpstr>Special Content Terms of Traditional Local Gazetteers  </vt:lpstr>
      <vt:lpstr>  Content Link Up:  Traditional  </vt:lpstr>
      <vt:lpstr>  Content Link Up: Traditional (Cont.)</vt:lpstr>
      <vt:lpstr>Contents of Contemporary Gazetteers</vt:lpstr>
      <vt:lpstr>Contents of Contemporary Gazetteers (cont.)</vt:lpstr>
      <vt:lpstr>   Content Link Up: Contemporary </vt:lpstr>
      <vt:lpstr>Something to Remind…</vt:lpstr>
      <vt:lpstr>Something to Remind… (Cont.)</vt:lpstr>
      <vt:lpstr>HAIHUIZ@PITT.EDU</vt:lpstr>
    </vt:vector>
  </TitlesOfParts>
  <Company>University Library Systems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Chinese Local Gazetteer Layout - name, structure, classification, style, and others</dc:title>
  <dc:creator>haihuiz</dc:creator>
  <cp:lastModifiedBy>Xue Yan</cp:lastModifiedBy>
  <cp:revision>291</cp:revision>
  <dcterms:created xsi:type="dcterms:W3CDTF">2013-02-12T21:50:55Z</dcterms:created>
  <dcterms:modified xsi:type="dcterms:W3CDTF">2013-03-19T19:44:54Z</dcterms:modified>
</cp:coreProperties>
</file>